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598" r:id="rId3"/>
    <p:sldId id="586" r:id="rId4"/>
    <p:sldId id="587" r:id="rId5"/>
    <p:sldId id="59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617" r:id="rId16"/>
    <p:sldId id="599" r:id="rId17"/>
    <p:sldId id="601" r:id="rId18"/>
    <p:sldId id="604" r:id="rId19"/>
    <p:sldId id="609" r:id="rId20"/>
    <p:sldId id="605" r:id="rId21"/>
    <p:sldId id="606" r:id="rId22"/>
    <p:sldId id="607" r:id="rId23"/>
    <p:sldId id="608" r:id="rId24"/>
    <p:sldId id="610" r:id="rId25"/>
    <p:sldId id="616" r:id="rId26"/>
    <p:sldId id="611" r:id="rId27"/>
    <p:sldId id="612" r:id="rId28"/>
    <p:sldId id="620" r:id="rId29"/>
    <p:sldId id="618" r:id="rId30"/>
    <p:sldId id="621" r:id="rId31"/>
    <p:sldId id="619" r:id="rId32"/>
    <p:sldId id="600" r:id="rId33"/>
    <p:sldId id="602" r:id="rId34"/>
    <p:sldId id="614" r:id="rId35"/>
    <p:sldId id="615" r:id="rId36"/>
    <p:sldId id="613" r:id="rId37"/>
    <p:sldId id="622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1" r:id="rId46"/>
    <p:sldId id="630" r:id="rId47"/>
    <p:sldId id="632" r:id="rId48"/>
    <p:sldId id="633" r:id="rId49"/>
    <p:sldId id="634" r:id="rId50"/>
    <p:sldId id="63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  <p:cmAuthor id="2" name="Khai Nguyen" initials="KN" lastIdx="1" clrIdx="1">
    <p:extLst>
      <p:ext uri="{19B8F6BF-5375-455C-9EA6-DF929625EA0E}">
        <p15:presenceInfo xmlns:p15="http://schemas.microsoft.com/office/powerpoint/2012/main" userId="145cc3a4c6623b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6D1"/>
    <a:srgbClr val="0000FF"/>
    <a:srgbClr val="FB903F"/>
    <a:srgbClr val="C93534"/>
    <a:srgbClr val="7C524C"/>
    <a:srgbClr val="599344"/>
    <a:srgbClr val="7062A4"/>
    <a:srgbClr val="C93332"/>
    <a:srgbClr val="83626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9263" autoAdjust="0"/>
  </p:normalViewPr>
  <p:slideViewPr>
    <p:cSldViewPr>
      <p:cViewPr varScale="1">
        <p:scale>
          <a:sx n="61" d="100"/>
          <a:sy n="61" d="100"/>
        </p:scale>
        <p:origin x="48" y="7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4T18:53:10.538" idx="1">
    <p:pos x="5776" y="3442"/>
    <p:text>limit alpha where sum(alpha)=1 to control range of y_i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2AAD-9F57-4420-B3E2-CC11DCE8C740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349F-12F8-41B0-9B54-5D0E4DB2A9C3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0404-8354-434A-932A-57B970935223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B28F-FDED-46B8-BBA2-79F638AB1A09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B5C2-B516-46A2-9433-2888BFA61D9E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FD9D-1F1B-4A9C-866F-47FA94F76E1F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75CB-FDCF-4E32-9B36-A57789DE1301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2F71-DA72-46CE-930D-E141EEEE8814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FC58-01F7-4D1C-B4FA-FF3A51E1CA93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7E36-7D72-42B6-8CE5-2244F89A4E83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0931-55E0-4278-8A75-DBF0A2E64667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4922-6780-4169-A77C-6B9081BBECD0}" type="datetime1">
              <a:rPr lang="en-US" altLang="zh-CN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72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memory.net/memory-storage/" TargetMode="External"/><Relationship Id="rId2" Type="http://schemas.openxmlformats.org/officeDocument/2006/relationships/hyperlink" Target="https://human-memory.net/memory-encod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man-memory.net/memory-recall-retrieval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comments" Target="../comments/comment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200329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6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Topic</a:t>
            </a:r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 IV: Attention and Memory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2781B1D-4419-4A8D-B9B4-287762CA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70211E-BD3F-4C84-AF37-FC2BA85C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BC21F-52BA-432C-A796-99675A65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Normalized weighting!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2C3BF3A-8AE5-4974-876F-5D66B4779D6D}"/>
              </a:ext>
            </a:extLst>
          </p:cNvPr>
          <p:cNvGrpSpPr/>
          <p:nvPr/>
        </p:nvGrpSpPr>
        <p:grpSpPr>
          <a:xfrm>
            <a:off x="203651" y="2200064"/>
            <a:ext cx="8512892" cy="4108661"/>
            <a:chOff x="203651" y="2200064"/>
            <a:chExt cx="8512892" cy="41086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9F25B7-8666-4453-934F-A2597825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51" y="2200064"/>
              <a:ext cx="7156818" cy="410866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09E0264-5010-4745-B509-9551D4C92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5605" y="2667638"/>
              <a:ext cx="1720938" cy="2057506"/>
            </a:xfrm>
            <a:prstGeom prst="rect">
              <a:avLst/>
            </a:prstGeom>
          </p:spPr>
        </p:pic>
      </p:grpSp>
      <p:sp>
        <p:nvSpPr>
          <p:cNvPr id="7" name="六边形 6">
            <a:extLst>
              <a:ext uri="{FF2B5EF4-FFF2-40B4-BE49-F238E27FC236}">
                <a16:creationId xmlns:a16="http://schemas.microsoft.com/office/drawing/2014/main" id="{ECC89C08-40C8-4DA6-A2C0-48CBCF410683}"/>
              </a:ext>
            </a:extLst>
          </p:cNvPr>
          <p:cNvSpPr/>
          <p:nvPr/>
        </p:nvSpPr>
        <p:spPr>
          <a:xfrm>
            <a:off x="971600" y="5949280"/>
            <a:ext cx="237383" cy="21602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50AEC67-4265-4863-AF08-EF5CD5B2DDDA}"/>
              </a:ext>
            </a:extLst>
          </p:cNvPr>
          <p:cNvCxnSpPr/>
          <p:nvPr/>
        </p:nvCxnSpPr>
        <p:spPr>
          <a:xfrm flipV="1">
            <a:off x="1090291" y="2143257"/>
            <a:ext cx="0" cy="3781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DEE76FF-516B-43D8-8506-70C69EE31543}"/>
                  </a:ext>
                </a:extLst>
              </p:cNvPr>
              <p:cNvSpPr/>
              <p:nvPr/>
            </p:nvSpPr>
            <p:spPr>
              <a:xfrm>
                <a:off x="844205" y="6185991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DEE76FF-516B-43D8-8506-70C69EE31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05" y="6185991"/>
                <a:ext cx="4315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六边形 9">
            <a:extLst>
              <a:ext uri="{FF2B5EF4-FFF2-40B4-BE49-F238E27FC236}">
                <a16:creationId xmlns:a16="http://schemas.microsoft.com/office/drawing/2014/main" id="{45D3F4E6-D4DA-4539-A142-6DD8CB1E58AC}"/>
              </a:ext>
            </a:extLst>
          </p:cNvPr>
          <p:cNvSpPr/>
          <p:nvPr/>
        </p:nvSpPr>
        <p:spPr>
          <a:xfrm>
            <a:off x="3043211" y="5949280"/>
            <a:ext cx="237383" cy="21602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6228685-6DAD-4419-A652-DD3AE6371764}"/>
              </a:ext>
            </a:extLst>
          </p:cNvPr>
          <p:cNvCxnSpPr/>
          <p:nvPr/>
        </p:nvCxnSpPr>
        <p:spPr>
          <a:xfrm flipV="1">
            <a:off x="3161902" y="2143257"/>
            <a:ext cx="0" cy="3781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252DB01-FC5E-4483-8CC6-8573F49C26F8}"/>
                  </a:ext>
                </a:extLst>
              </p:cNvPr>
              <p:cNvSpPr/>
              <p:nvPr/>
            </p:nvSpPr>
            <p:spPr>
              <a:xfrm>
                <a:off x="2915816" y="6185991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252DB01-FC5E-4483-8CC6-8573F49C2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6185991"/>
                <a:ext cx="4315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六边形 12">
            <a:extLst>
              <a:ext uri="{FF2B5EF4-FFF2-40B4-BE49-F238E27FC236}">
                <a16:creationId xmlns:a16="http://schemas.microsoft.com/office/drawing/2014/main" id="{057637ED-6EB4-41CE-9BE2-1A0CC6341876}"/>
              </a:ext>
            </a:extLst>
          </p:cNvPr>
          <p:cNvSpPr/>
          <p:nvPr/>
        </p:nvSpPr>
        <p:spPr>
          <a:xfrm>
            <a:off x="5539974" y="5946441"/>
            <a:ext cx="237383" cy="21602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198E233-B4EF-42DC-AB31-3A0990824260}"/>
              </a:ext>
            </a:extLst>
          </p:cNvPr>
          <p:cNvCxnSpPr/>
          <p:nvPr/>
        </p:nvCxnSpPr>
        <p:spPr>
          <a:xfrm flipV="1">
            <a:off x="5658665" y="2140418"/>
            <a:ext cx="0" cy="3781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A35DC0A-FFA8-4564-A31D-7A86CB9C4A26}"/>
                  </a:ext>
                </a:extLst>
              </p:cNvPr>
              <p:cNvSpPr/>
              <p:nvPr/>
            </p:nvSpPr>
            <p:spPr>
              <a:xfrm>
                <a:off x="5412579" y="6183152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A35DC0A-FFA8-4564-A31D-7A86CB9C4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579" y="6183152"/>
                <a:ext cx="4315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4BEC382C-C05A-423F-B801-273D9232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AA7EFB6-4952-4728-BBB6-32B0D24B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70568-9C40-4B87-A37F-18FB4833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29332-0BDD-4FA0-8E1C-D27CFC23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Normalized weighted regression </a:t>
            </a:r>
            <a:r>
              <a:rPr lang="en-US" altLang="zh-CN" dirty="0"/>
              <a:t>estimate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8D4ECC-F2F3-41CC-BBC3-781AC9331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45843"/>
            <a:ext cx="6502734" cy="407691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24E28-0E80-475A-B8FC-425A9B07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889CB-972E-4EAA-8513-21BCABEC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929E5-0A04-46F1-8428-D1B3E36C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What’s good about NW-Regressor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54BF84-1BCB-47E9-BB9D-3BDDB38D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Consistency</a:t>
            </a:r>
          </a:p>
          <a:p>
            <a:pPr lvl="1"/>
            <a:r>
              <a:rPr lang="en-US" altLang="zh-CN" sz="2000" dirty="0"/>
              <a:t> Given enough data this algorithm converges to the optimal solution (can your deep net do this?) </a:t>
            </a:r>
          </a:p>
          <a:p>
            <a:r>
              <a:rPr lang="en-US" altLang="zh-CN" sz="2400" dirty="0"/>
              <a:t>Simplicity </a:t>
            </a:r>
          </a:p>
          <a:p>
            <a:pPr lvl="1"/>
            <a:r>
              <a:rPr lang="en-US" altLang="zh-CN" sz="2000" dirty="0"/>
              <a:t>No free parameters - information is in the data not weights (or very few if we try to learn the weighting function)</a:t>
            </a:r>
          </a:p>
          <a:p>
            <a:r>
              <a:rPr lang="en-US" altLang="zh-CN" sz="2400" dirty="0">
                <a:solidFill>
                  <a:srgbClr val="0000FF"/>
                </a:solidFill>
              </a:rPr>
              <a:t>It is the earliest form of attention</a:t>
            </a:r>
          </a:p>
          <a:p>
            <a:pPr lvl="1"/>
            <a:r>
              <a:rPr lang="en-US" altLang="zh-CN" sz="2000" dirty="0"/>
              <a:t>And probably still the major form now with slight modifications</a:t>
            </a:r>
          </a:p>
          <a:p>
            <a:pPr lvl="2"/>
            <a:r>
              <a:rPr lang="en-US" altLang="zh-CN" sz="1800" dirty="0"/>
              <a:t>Learn weighting function </a:t>
            </a:r>
          </a:p>
          <a:p>
            <a:pPr lvl="2"/>
            <a:r>
              <a:rPr lang="en-US" altLang="zh-CN" sz="1800" dirty="0"/>
              <a:t>Replace averaging (pooling) by weighted pooling</a:t>
            </a:r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2FF92E-A251-4CFA-A8AD-C09B40B1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48DCB1-6E2A-441C-AB38-31DDFB8C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3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2A9BC2C-46AF-42C1-85AA-AC89A49C6BA1}"/>
              </a:ext>
            </a:extLst>
          </p:cNvPr>
          <p:cNvCxnSpPr/>
          <p:nvPr/>
        </p:nvCxnSpPr>
        <p:spPr>
          <a:xfrm flipV="1">
            <a:off x="1626745" y="124777"/>
            <a:ext cx="0" cy="36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EC1C4A1-9BCC-438D-852B-0495C5275CCD}"/>
              </a:ext>
            </a:extLst>
          </p:cNvPr>
          <p:cNvCxnSpPr>
            <a:cxnSpLocks/>
          </p:cNvCxnSpPr>
          <p:nvPr/>
        </p:nvCxnSpPr>
        <p:spPr>
          <a:xfrm>
            <a:off x="1626745" y="3725177"/>
            <a:ext cx="3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E11EE8A-F965-4F4C-B9AF-76B761BBBC39}"/>
              </a:ext>
            </a:extLst>
          </p:cNvPr>
          <p:cNvCxnSpPr>
            <a:cxnSpLocks/>
          </p:cNvCxnSpPr>
          <p:nvPr/>
        </p:nvCxnSpPr>
        <p:spPr>
          <a:xfrm flipH="1">
            <a:off x="270752" y="3697503"/>
            <a:ext cx="1355995" cy="139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E0095D8-3CC7-4484-B38A-A9E5CD728DBE}"/>
              </a:ext>
            </a:extLst>
          </p:cNvPr>
          <p:cNvCxnSpPr>
            <a:cxnSpLocks/>
            <a:stCxn id="10" idx="5"/>
            <a:endCxn id="31" idx="1"/>
          </p:cNvCxnSpPr>
          <p:nvPr/>
        </p:nvCxnSpPr>
        <p:spPr>
          <a:xfrm>
            <a:off x="2337088" y="1212951"/>
            <a:ext cx="495917" cy="386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4E49764-0C84-449F-B2D3-A14CEF930133}"/>
              </a:ext>
            </a:extLst>
          </p:cNvPr>
          <p:cNvGrpSpPr/>
          <p:nvPr/>
        </p:nvGrpSpPr>
        <p:grpSpPr>
          <a:xfrm>
            <a:off x="2152681" y="751564"/>
            <a:ext cx="302156" cy="493023"/>
            <a:chOff x="2289624" y="671411"/>
            <a:chExt cx="302156" cy="49302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5034721-7FFF-4E18-A216-A45EA22DE06E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021E8EA-3F5B-4026-AD8A-8143D2EBDFC5}"/>
                    </a:ext>
                  </a:extLst>
                </p:cNvPr>
                <p:cNvSpPr txBox="1"/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021E8EA-3F5B-4026-AD8A-8143D2EBD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833" r="-6250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20356C-1632-40F3-BDE6-671E4ABB8305}"/>
              </a:ext>
            </a:extLst>
          </p:cNvPr>
          <p:cNvGrpSpPr/>
          <p:nvPr/>
        </p:nvGrpSpPr>
        <p:grpSpPr>
          <a:xfrm>
            <a:off x="2549935" y="709426"/>
            <a:ext cx="273662" cy="508949"/>
            <a:chOff x="2621451" y="940013"/>
            <a:chExt cx="273662" cy="50894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A210748-611E-4163-8D65-FF22C48C9AB3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17DD4B0-42A3-4931-A137-E0514C80EA5B}"/>
                    </a:ext>
                  </a:extLst>
                </p:cNvPr>
                <p:cNvSpPr txBox="1"/>
                <p:nvPr/>
              </p:nvSpPr>
              <p:spPr>
                <a:xfrm>
                  <a:off x="2621451" y="940013"/>
                  <a:ext cx="259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17DD4B0-42A3-4931-A137-E0514C80E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451" y="940013"/>
                  <a:ext cx="25910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953" r="-6977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4757E2B-F590-4182-BCA9-0DE6DE2BC3B1}"/>
              </a:ext>
            </a:extLst>
          </p:cNvPr>
          <p:cNvCxnSpPr>
            <a:cxnSpLocks/>
            <a:stCxn id="31" idx="5"/>
            <a:endCxn id="45" idx="1"/>
          </p:cNvCxnSpPr>
          <p:nvPr/>
        </p:nvCxnSpPr>
        <p:spPr>
          <a:xfrm flipV="1">
            <a:off x="2985773" y="1737608"/>
            <a:ext cx="527556" cy="14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A195D12-105B-4E2F-ADA8-3F440ED4FFBE}"/>
              </a:ext>
            </a:extLst>
          </p:cNvPr>
          <p:cNvGrpSpPr/>
          <p:nvPr/>
        </p:nvGrpSpPr>
        <p:grpSpPr>
          <a:xfrm>
            <a:off x="2801366" y="1290474"/>
            <a:ext cx="296833" cy="493023"/>
            <a:chOff x="2289624" y="671411"/>
            <a:chExt cx="296833" cy="49302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9BFCEE9-4555-472C-847D-E5C591300634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7098F9E-5C28-466C-A41E-1DCCEE5AB0C1}"/>
                    </a:ext>
                  </a:extLst>
                </p:cNvPr>
                <p:cNvSpPr txBox="1"/>
                <p:nvPr/>
              </p:nvSpPr>
              <p:spPr>
                <a:xfrm>
                  <a:off x="2303303" y="671411"/>
                  <a:ext cx="283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7098F9E-5C28-466C-A41E-1DCCEE5AB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303" y="671411"/>
                  <a:ext cx="28315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6522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0031B0-FC82-4CFC-944F-2C5D4C5C81A1}"/>
              </a:ext>
            </a:extLst>
          </p:cNvPr>
          <p:cNvGrpSpPr/>
          <p:nvPr/>
        </p:nvGrpSpPr>
        <p:grpSpPr>
          <a:xfrm>
            <a:off x="3101860" y="1094338"/>
            <a:ext cx="268431" cy="509048"/>
            <a:chOff x="2626682" y="939914"/>
            <a:chExt cx="268431" cy="50904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65792EA-7F38-495F-B788-D931548CF7CE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97D0CDD6-9D38-4EB2-9CCD-FA7B8F3BC8A3}"/>
                    </a:ext>
                  </a:extLst>
                </p:cNvPr>
                <p:cNvSpPr txBox="1"/>
                <p:nvPr/>
              </p:nvSpPr>
              <p:spPr>
                <a:xfrm>
                  <a:off x="2626682" y="939914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97D0CDD6-9D38-4EB2-9CCD-FA7B8F3BC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682" y="939914"/>
                  <a:ext cx="26680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42728DE-4433-40B6-9508-A4464262999F}"/>
              </a:ext>
            </a:extLst>
          </p:cNvPr>
          <p:cNvCxnSpPr>
            <a:cxnSpLocks/>
            <a:stCxn id="45" idx="5"/>
            <a:endCxn id="68" idx="2"/>
          </p:cNvCxnSpPr>
          <p:nvPr/>
        </p:nvCxnSpPr>
        <p:spPr>
          <a:xfrm>
            <a:off x="3666097" y="1890360"/>
            <a:ext cx="392737" cy="2781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9F573D9-8F2F-44B3-A067-514FB8886439}"/>
              </a:ext>
            </a:extLst>
          </p:cNvPr>
          <p:cNvGrpSpPr/>
          <p:nvPr/>
        </p:nvGrpSpPr>
        <p:grpSpPr>
          <a:xfrm>
            <a:off x="3481690" y="1428973"/>
            <a:ext cx="302156" cy="493023"/>
            <a:chOff x="2289624" y="671411"/>
            <a:chExt cx="302156" cy="49302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74DCA3B6-9653-4F38-8DC2-2CAE8021188D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9C9FE8-21BF-48CF-A363-160E6A0CB986}"/>
                    </a:ext>
                  </a:extLst>
                </p:cNvPr>
                <p:cNvSpPr txBox="1"/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A9C9FE8-21BF-48CF-A363-160E6A0CB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0833" r="-6250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14697D4-E914-4996-9AAF-653952F54E55}"/>
              </a:ext>
            </a:extLst>
          </p:cNvPr>
          <p:cNvGrpSpPr/>
          <p:nvPr/>
        </p:nvGrpSpPr>
        <p:grpSpPr>
          <a:xfrm>
            <a:off x="3805710" y="1353127"/>
            <a:ext cx="293656" cy="494037"/>
            <a:chOff x="2601457" y="954925"/>
            <a:chExt cx="293656" cy="494037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292DFF2-C2FB-4C06-B001-A7D6B5C77928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6B53743-056E-41E5-82E6-0E2032B6AA60}"/>
                    </a:ext>
                  </a:extLst>
                </p:cNvPr>
                <p:cNvSpPr txBox="1"/>
                <p:nvPr/>
              </p:nvSpPr>
              <p:spPr>
                <a:xfrm>
                  <a:off x="2601457" y="954925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26B53743-056E-41E5-82E6-0E2032B6A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457" y="954925"/>
                  <a:ext cx="26680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1364" r="-909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A84900E-2FAE-4C9A-BDD9-B8F985F058C3}"/>
              </a:ext>
            </a:extLst>
          </p:cNvPr>
          <p:cNvCxnSpPr>
            <a:cxnSpLocks/>
            <a:stCxn id="12" idx="4"/>
            <a:endCxn id="31" idx="1"/>
          </p:cNvCxnSpPr>
          <p:nvPr/>
        </p:nvCxnSpPr>
        <p:spPr>
          <a:xfrm>
            <a:off x="2715574" y="1218375"/>
            <a:ext cx="117431" cy="380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FE5F95C-6BC2-4BBB-A091-9B281C2F6E9A}"/>
              </a:ext>
            </a:extLst>
          </p:cNvPr>
          <p:cNvCxnSpPr>
            <a:cxnSpLocks/>
            <a:stCxn id="34" idx="4"/>
            <a:endCxn id="45" idx="1"/>
          </p:cNvCxnSpPr>
          <p:nvPr/>
        </p:nvCxnSpPr>
        <p:spPr>
          <a:xfrm>
            <a:off x="3262268" y="1603386"/>
            <a:ext cx="251061" cy="134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A3613DA-1DC8-4A89-B842-1957E1077E5E}"/>
              </a:ext>
            </a:extLst>
          </p:cNvPr>
          <p:cNvGrpSpPr/>
          <p:nvPr/>
        </p:nvGrpSpPr>
        <p:grpSpPr>
          <a:xfrm>
            <a:off x="4058834" y="1783497"/>
            <a:ext cx="302156" cy="493023"/>
            <a:chOff x="2289624" y="671411"/>
            <a:chExt cx="302156" cy="49302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C311E226-0DD9-4709-BE9C-415DE37AF86E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1F9EDC0C-B719-43E1-8625-060DAFE9E5A6}"/>
                    </a:ext>
                  </a:extLst>
                </p:cNvPr>
                <p:cNvSpPr txBox="1"/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1F9EDC0C-B719-43E1-8625-060DAFE9E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303" y="671411"/>
                  <a:ext cx="2884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1277" r="-851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CF492519-7119-4FB3-B385-60829154C347}"/>
              </a:ext>
            </a:extLst>
          </p:cNvPr>
          <p:cNvCxnSpPr>
            <a:cxnSpLocks/>
            <a:stCxn id="48" idx="4"/>
            <a:endCxn id="68" idx="2"/>
          </p:cNvCxnSpPr>
          <p:nvPr/>
        </p:nvCxnSpPr>
        <p:spPr>
          <a:xfrm>
            <a:off x="3991343" y="1847164"/>
            <a:ext cx="67491" cy="32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8E662C20-F403-4D55-8132-10A74B7B8B9E}"/>
              </a:ext>
            </a:extLst>
          </p:cNvPr>
          <p:cNvSpPr/>
          <p:nvPr/>
        </p:nvSpPr>
        <p:spPr>
          <a:xfrm>
            <a:off x="4000705" y="2475662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00"/>
              </a:highlight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6669A665-B910-4985-A817-6685F5847033}"/>
              </a:ext>
            </a:extLst>
          </p:cNvPr>
          <p:cNvSpPr/>
          <p:nvPr/>
        </p:nvSpPr>
        <p:spPr>
          <a:xfrm>
            <a:off x="4418361" y="2388808"/>
            <a:ext cx="216046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B16DC3B-DD32-4101-B5B6-F43E6B925B94}"/>
              </a:ext>
            </a:extLst>
          </p:cNvPr>
          <p:cNvGrpSpPr/>
          <p:nvPr/>
        </p:nvGrpSpPr>
        <p:grpSpPr>
          <a:xfrm>
            <a:off x="3035317" y="3204093"/>
            <a:ext cx="688456" cy="396067"/>
            <a:chOff x="3632312" y="2841842"/>
            <a:chExt cx="430653" cy="247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E4ECE66-FD9F-4A18-A80C-E1A38FFF37BB}"/>
                    </a:ext>
                  </a:extLst>
                </p:cNvPr>
                <p:cNvSpPr txBox="1"/>
                <p:nvPr/>
              </p:nvSpPr>
              <p:spPr>
                <a:xfrm>
                  <a:off x="3831373" y="2858565"/>
                  <a:ext cx="231592" cy="2310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E4ECE66-FD9F-4A18-A80C-E1A38FFF3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1373" y="2858565"/>
                  <a:ext cx="231592" cy="231030"/>
                </a:xfrm>
                <a:prstGeom prst="rect">
                  <a:avLst/>
                </a:prstGeom>
                <a:blipFill>
                  <a:blip r:embed="rId9"/>
                  <a:stretch>
                    <a:fillRect l="-18033" r="-81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299B995-B264-42D0-BF47-0B337668C7B3}"/>
                </a:ext>
              </a:extLst>
            </p:cNvPr>
            <p:cNvSpPr/>
            <p:nvPr/>
          </p:nvSpPr>
          <p:spPr>
            <a:xfrm>
              <a:off x="3632312" y="2841842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E0D98DA-7DF9-454E-9456-3801B59469F6}"/>
              </a:ext>
            </a:extLst>
          </p:cNvPr>
          <p:cNvGrpSpPr/>
          <p:nvPr/>
        </p:nvGrpSpPr>
        <p:grpSpPr>
          <a:xfrm>
            <a:off x="2952487" y="2418041"/>
            <a:ext cx="488532" cy="528801"/>
            <a:chOff x="3372806" y="2502402"/>
            <a:chExt cx="488532" cy="528801"/>
          </a:xfrm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C13D796-CED1-4E8B-8DB1-DB7A04BE1F2A}"/>
                </a:ext>
              </a:extLst>
            </p:cNvPr>
            <p:cNvSpPr/>
            <p:nvPr/>
          </p:nvSpPr>
          <p:spPr>
            <a:xfrm>
              <a:off x="3466541" y="2815179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D06C333-004A-4471-AC5F-B62F799A4F86}"/>
                    </a:ext>
                  </a:extLst>
                </p:cNvPr>
                <p:cNvSpPr txBox="1"/>
                <p:nvPr/>
              </p:nvSpPr>
              <p:spPr>
                <a:xfrm>
                  <a:off x="3372806" y="2502402"/>
                  <a:ext cx="4885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DD06C333-004A-4471-AC5F-B62F799A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2806" y="2502402"/>
                  <a:ext cx="4885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1250" r="-500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E3A1A1AA-30BD-4378-B8A4-0D382B8F19AF}"/>
              </a:ext>
            </a:extLst>
          </p:cNvPr>
          <p:cNvCxnSpPr>
            <a:cxnSpLocks/>
            <a:stCxn id="68" idx="4"/>
            <a:endCxn id="77" idx="0"/>
          </p:cNvCxnSpPr>
          <p:nvPr/>
        </p:nvCxnSpPr>
        <p:spPr>
          <a:xfrm flipH="1">
            <a:off x="4108728" y="2276520"/>
            <a:ext cx="58129" cy="199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9101D20F-B9EB-4539-8D5F-07FC161AE3D0}"/>
              </a:ext>
            </a:extLst>
          </p:cNvPr>
          <p:cNvCxnSpPr>
            <a:cxnSpLocks/>
            <a:stCxn id="86" idx="2"/>
            <a:endCxn id="77" idx="6"/>
          </p:cNvCxnSpPr>
          <p:nvPr/>
        </p:nvCxnSpPr>
        <p:spPr>
          <a:xfrm flipH="1">
            <a:off x="4216751" y="2496820"/>
            <a:ext cx="201610" cy="86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16F9E0C-3B60-42FA-96CB-385B2F5CE18D}"/>
                  </a:ext>
                </a:extLst>
              </p:cNvPr>
              <p:cNvSpPr txBox="1"/>
              <p:nvPr/>
            </p:nvSpPr>
            <p:spPr>
              <a:xfrm>
                <a:off x="3835855" y="2746186"/>
                <a:ext cx="4023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16F9E0C-3B60-42FA-96CB-385B2F5CE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55" y="2746186"/>
                <a:ext cx="402354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51367B79-CCD9-4CD5-8E58-F0A98F32821A}"/>
              </a:ext>
            </a:extLst>
          </p:cNvPr>
          <p:cNvCxnSpPr>
            <a:cxnSpLocks/>
            <a:stCxn id="89" idx="1"/>
            <a:endCxn id="108" idx="6"/>
          </p:cNvCxnSpPr>
          <p:nvPr/>
        </p:nvCxnSpPr>
        <p:spPr>
          <a:xfrm flipH="1" flipV="1">
            <a:off x="2650824" y="2950366"/>
            <a:ext cx="435072" cy="304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49805234-0E2E-42E8-80BE-BF0324446C37}"/>
              </a:ext>
            </a:extLst>
          </p:cNvPr>
          <p:cNvSpPr/>
          <p:nvPr/>
        </p:nvSpPr>
        <p:spPr>
          <a:xfrm>
            <a:off x="2434778" y="2842354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00"/>
              </a:highlight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E6D8BB47-58CC-4308-83CE-F40FAC6B798B}"/>
              </a:ext>
            </a:extLst>
          </p:cNvPr>
          <p:cNvCxnSpPr>
            <a:cxnSpLocks/>
            <a:stCxn id="80" idx="3"/>
            <a:endCxn id="108" idx="6"/>
          </p:cNvCxnSpPr>
          <p:nvPr/>
        </p:nvCxnSpPr>
        <p:spPr>
          <a:xfrm flipH="1">
            <a:off x="2650824" y="2915206"/>
            <a:ext cx="427037" cy="35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CE819D23-0C0E-48CD-908C-20E08AAE12A9}"/>
                  </a:ext>
                </a:extLst>
              </p:cNvPr>
              <p:cNvSpPr txBox="1"/>
              <p:nvPr/>
            </p:nvSpPr>
            <p:spPr>
              <a:xfrm>
                <a:off x="2351299" y="2536635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CE819D23-0C0E-48CD-908C-20E08AAE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9" y="2536635"/>
                <a:ext cx="268920" cy="276999"/>
              </a:xfrm>
              <a:prstGeom prst="rect">
                <a:avLst/>
              </a:prstGeom>
              <a:blipFill>
                <a:blip r:embed="rId12"/>
                <a:stretch>
                  <a:fillRect l="-22727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3D14392-5F17-491C-8B00-01166EB0F91A}"/>
              </a:ext>
            </a:extLst>
          </p:cNvPr>
          <p:cNvCxnSpPr>
            <a:cxnSpLocks/>
            <a:stCxn id="108" idx="2"/>
          </p:cNvCxnSpPr>
          <p:nvPr/>
        </p:nvCxnSpPr>
        <p:spPr>
          <a:xfrm flipH="1" flipV="1">
            <a:off x="2112780" y="2932786"/>
            <a:ext cx="321998" cy="17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03A3A83-41DB-4A9F-85A2-1C421440C2B5}"/>
              </a:ext>
            </a:extLst>
          </p:cNvPr>
          <p:cNvGrpSpPr/>
          <p:nvPr/>
        </p:nvGrpSpPr>
        <p:grpSpPr>
          <a:xfrm>
            <a:off x="1885677" y="2513958"/>
            <a:ext cx="285864" cy="514279"/>
            <a:chOff x="2200080" y="3168340"/>
            <a:chExt cx="285864" cy="514279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C53182BC-2D95-439A-A8B5-76625F6CDD60}"/>
                </a:ext>
              </a:extLst>
            </p:cNvPr>
            <p:cNvSpPr/>
            <p:nvPr/>
          </p:nvSpPr>
          <p:spPr>
            <a:xfrm>
              <a:off x="2200080" y="3466595"/>
              <a:ext cx="216046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F3CF8B3C-D50A-4344-A248-6F954291FCCB}"/>
                    </a:ext>
                  </a:extLst>
                </p:cNvPr>
                <p:cNvSpPr txBox="1"/>
                <p:nvPr/>
              </p:nvSpPr>
              <p:spPr>
                <a:xfrm>
                  <a:off x="2222410" y="3168340"/>
                  <a:ext cx="2635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F3CF8B3C-D50A-4344-A248-6F954291F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0" y="3168340"/>
                  <a:ext cx="26353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0930" r="-6977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612F4C8E-6D19-48BE-895F-8B52AB6174BD}"/>
              </a:ext>
            </a:extLst>
          </p:cNvPr>
          <p:cNvSpPr/>
          <p:nvPr/>
        </p:nvSpPr>
        <p:spPr>
          <a:xfrm>
            <a:off x="3844992" y="2723715"/>
            <a:ext cx="213842" cy="237277"/>
          </a:xfrm>
          <a:custGeom>
            <a:avLst/>
            <a:gdLst>
              <a:gd name="connsiteX0" fmla="*/ 580292 w 580292"/>
              <a:gd name="connsiteY0" fmla="*/ 0 h 386861"/>
              <a:gd name="connsiteX1" fmla="*/ 316523 w 580292"/>
              <a:gd name="connsiteY1" fmla="*/ 263769 h 386861"/>
              <a:gd name="connsiteX2" fmla="*/ 0 w 580292"/>
              <a:gd name="connsiteY2" fmla="*/ 386861 h 386861"/>
              <a:gd name="connsiteX3" fmla="*/ 0 w 580292"/>
              <a:gd name="connsiteY3" fmla="*/ 386861 h 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2" h="386861">
                <a:moveTo>
                  <a:pt x="580292" y="0"/>
                </a:moveTo>
                <a:cubicBezTo>
                  <a:pt x="496765" y="99646"/>
                  <a:pt x="413238" y="199292"/>
                  <a:pt x="316523" y="263769"/>
                </a:cubicBezTo>
                <a:cubicBezTo>
                  <a:pt x="219808" y="328246"/>
                  <a:pt x="0" y="386861"/>
                  <a:pt x="0" y="386861"/>
                </a:cubicBezTo>
                <a:lnTo>
                  <a:pt x="0" y="386861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31FE4ED-80CF-4B9F-8A53-104759CBFCBC}"/>
              </a:ext>
            </a:extLst>
          </p:cNvPr>
          <p:cNvGrpSpPr/>
          <p:nvPr/>
        </p:nvGrpSpPr>
        <p:grpSpPr>
          <a:xfrm>
            <a:off x="3453274" y="3759563"/>
            <a:ext cx="272877" cy="493023"/>
            <a:chOff x="2679067" y="955939"/>
            <a:chExt cx="272877" cy="493023"/>
          </a:xfrm>
        </p:grpSpPr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10C8D747-93C7-457A-8AB4-D90764E58587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F2C39DB5-1B84-4F77-8922-DEEF410DEB30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618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F2C39DB5-1B84-4F77-8922-DEEF410DE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6186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3953" r="-465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9DC159A-11A1-4AD6-9E4D-1761FA697477}"/>
              </a:ext>
            </a:extLst>
          </p:cNvPr>
          <p:cNvCxnSpPr>
            <a:cxnSpLocks/>
            <a:stCxn id="140" idx="4"/>
            <a:endCxn id="12" idx="7"/>
          </p:cNvCxnSpPr>
          <p:nvPr/>
        </p:nvCxnSpPr>
        <p:spPr>
          <a:xfrm flipH="1">
            <a:off x="2791958" y="498923"/>
            <a:ext cx="206900" cy="53506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8C1E0D6E-54CC-41F3-A407-DB63ABC652A8}"/>
              </a:ext>
            </a:extLst>
          </p:cNvPr>
          <p:cNvGrpSpPr/>
          <p:nvPr/>
        </p:nvGrpSpPr>
        <p:grpSpPr>
          <a:xfrm>
            <a:off x="2890835" y="5900"/>
            <a:ext cx="287111" cy="493023"/>
            <a:chOff x="2679067" y="955939"/>
            <a:chExt cx="287111" cy="493023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47E5C5E4-9AAE-4D05-963C-9AF18F238F95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C1DDBE4-4BE5-4560-85EE-5B6F00FEEA78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C1DDBE4-4BE5-4560-85EE-5B6F00FEE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7610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333" r="-8889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B056A35-F8DF-408C-A6B5-18903746C126}"/>
              </a:ext>
            </a:extLst>
          </p:cNvPr>
          <p:cNvGrpSpPr/>
          <p:nvPr/>
        </p:nvGrpSpPr>
        <p:grpSpPr>
          <a:xfrm>
            <a:off x="3844992" y="168834"/>
            <a:ext cx="292433" cy="493023"/>
            <a:chOff x="2679067" y="955939"/>
            <a:chExt cx="292433" cy="493023"/>
          </a:xfrm>
        </p:grpSpPr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A44ED462-6558-4EFD-B149-875368335A03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1F5AC4D-3E29-451A-BACA-0477E18C521B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4" name="文本框 143">
                  <a:extLst>
                    <a:ext uri="{FF2B5EF4-FFF2-40B4-BE49-F238E27FC236}">
                      <a16:creationId xmlns:a16="http://schemas.microsoft.com/office/drawing/2014/main" id="{01F5AC4D-3E29-451A-BACA-0477E18C5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E746CFB-FCCC-4805-BFFF-0F04DAAE03E1}"/>
              </a:ext>
            </a:extLst>
          </p:cNvPr>
          <p:cNvGrpSpPr/>
          <p:nvPr/>
        </p:nvGrpSpPr>
        <p:grpSpPr>
          <a:xfrm>
            <a:off x="4320316" y="342097"/>
            <a:ext cx="292433" cy="493023"/>
            <a:chOff x="2679067" y="955939"/>
            <a:chExt cx="292433" cy="493023"/>
          </a:xfrm>
        </p:grpSpPr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0A6517DF-0958-4FEC-B407-F06158A7538A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7DFCF54-CD98-4C36-8936-5907CA5072E1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77DFCF54-CD98-4C36-8936-5907CA507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91336778-4C84-4178-9444-DC59516FEB51}"/>
              </a:ext>
            </a:extLst>
          </p:cNvPr>
          <p:cNvGrpSpPr/>
          <p:nvPr/>
        </p:nvGrpSpPr>
        <p:grpSpPr>
          <a:xfrm>
            <a:off x="4832408" y="1276826"/>
            <a:ext cx="216046" cy="493023"/>
            <a:chOff x="2679067" y="955939"/>
            <a:chExt cx="216046" cy="493023"/>
          </a:xfrm>
        </p:grpSpPr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231481E9-32B9-4D6E-AE04-78CF2CC35DB5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663DC78-0732-443C-85BA-926F9DA1ED62}"/>
                </a:ext>
              </a:extLst>
            </p:cNvPr>
            <p:cNvSpPr txBox="1"/>
            <p:nvPr/>
          </p:nvSpPr>
          <p:spPr>
            <a:xfrm>
              <a:off x="2690077" y="955939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32119F9A-0740-42F1-BCFA-370B40F49403}"/>
              </a:ext>
            </a:extLst>
          </p:cNvPr>
          <p:cNvCxnSpPr>
            <a:cxnSpLocks/>
            <a:stCxn id="143" idx="3"/>
            <a:endCxn id="34" idx="7"/>
          </p:cNvCxnSpPr>
          <p:nvPr/>
        </p:nvCxnSpPr>
        <p:spPr>
          <a:xfrm flipH="1">
            <a:off x="3338652" y="630221"/>
            <a:ext cx="537979" cy="7887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8330CC8C-C31F-4EEE-8D65-AAF46750753A}"/>
              </a:ext>
            </a:extLst>
          </p:cNvPr>
          <p:cNvCxnSpPr>
            <a:cxnSpLocks/>
            <a:stCxn id="146" idx="4"/>
            <a:endCxn id="48" idx="7"/>
          </p:cNvCxnSpPr>
          <p:nvPr/>
        </p:nvCxnSpPr>
        <p:spPr>
          <a:xfrm flipH="1">
            <a:off x="4067727" y="835120"/>
            <a:ext cx="360612" cy="82765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A36782BA-A111-481D-BED6-FC44584B0C06}"/>
              </a:ext>
            </a:extLst>
          </p:cNvPr>
          <p:cNvCxnSpPr>
            <a:cxnSpLocks/>
            <a:stCxn id="149" idx="3"/>
            <a:endCxn id="86" idx="0"/>
          </p:cNvCxnSpPr>
          <p:nvPr/>
        </p:nvCxnSpPr>
        <p:spPr>
          <a:xfrm flipH="1">
            <a:off x="4526384" y="1738213"/>
            <a:ext cx="337663" cy="65059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0D817739-4999-44FF-935F-91B3EA6AF351}"/>
              </a:ext>
            </a:extLst>
          </p:cNvPr>
          <p:cNvCxnSpPr>
            <a:cxnSpLocks/>
            <a:stCxn id="134" idx="1"/>
            <a:endCxn id="89" idx="4"/>
          </p:cNvCxnSpPr>
          <p:nvPr/>
        </p:nvCxnSpPr>
        <p:spPr>
          <a:xfrm flipH="1" flipV="1">
            <a:off x="3208005" y="3549432"/>
            <a:ext cx="276908" cy="51876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>
            <a:extLst>
              <a:ext uri="{FF2B5EF4-FFF2-40B4-BE49-F238E27FC236}">
                <a16:creationId xmlns:a16="http://schemas.microsoft.com/office/drawing/2014/main" id="{0E8CB505-B485-406B-881F-4C1F93E2DD8A}"/>
              </a:ext>
            </a:extLst>
          </p:cNvPr>
          <p:cNvSpPr/>
          <p:nvPr/>
        </p:nvSpPr>
        <p:spPr>
          <a:xfrm>
            <a:off x="61167" y="912095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14E7477C-5B7E-46C7-8B14-5F91403BDC2B}"/>
              </a:ext>
            </a:extLst>
          </p:cNvPr>
          <p:cNvSpPr/>
          <p:nvPr/>
        </p:nvSpPr>
        <p:spPr>
          <a:xfrm>
            <a:off x="54706" y="1388319"/>
            <a:ext cx="216046" cy="21602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1CF3F04B-0A6A-446D-87F9-1E882E670A81}"/>
              </a:ext>
            </a:extLst>
          </p:cNvPr>
          <p:cNvSpPr/>
          <p:nvPr/>
        </p:nvSpPr>
        <p:spPr>
          <a:xfrm>
            <a:off x="45486" y="1864543"/>
            <a:ext cx="216046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1AEA9DDF-931F-41EB-937E-0ED288FD2C6C}"/>
              </a:ext>
            </a:extLst>
          </p:cNvPr>
          <p:cNvSpPr/>
          <p:nvPr/>
        </p:nvSpPr>
        <p:spPr>
          <a:xfrm>
            <a:off x="219100" y="835441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hidden states</a:t>
            </a:r>
            <a:endParaRPr lang="zh-CN" altLang="en-US" dirty="0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80A794BD-97EE-46CF-B9D5-C2BBC767E04E}"/>
              </a:ext>
            </a:extLst>
          </p:cNvPr>
          <p:cNvSpPr/>
          <p:nvPr/>
        </p:nvSpPr>
        <p:spPr>
          <a:xfrm>
            <a:off x="212471" y="1303859"/>
            <a:ext cx="106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observed</a:t>
            </a:r>
            <a:endParaRPr lang="zh-CN" altLang="en-US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0FF8E1-4862-4BB6-8352-448836338F26}"/>
              </a:ext>
            </a:extLst>
          </p:cNvPr>
          <p:cNvSpPr/>
          <p:nvPr/>
        </p:nvSpPr>
        <p:spPr>
          <a:xfrm>
            <a:off x="207636" y="1769849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mapped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2C211D8C-6416-44D2-89AF-9F38408A77E4}"/>
              </a:ext>
            </a:extLst>
          </p:cNvPr>
          <p:cNvSpPr/>
          <p:nvPr/>
        </p:nvSpPr>
        <p:spPr>
          <a:xfrm>
            <a:off x="2128" y="2320611"/>
            <a:ext cx="21604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00"/>
              </a:highlight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FADE0E82-40EB-40FB-930C-E857D9777AC1}"/>
              </a:ext>
            </a:extLst>
          </p:cNvPr>
          <p:cNvSpPr/>
          <p:nvPr/>
        </p:nvSpPr>
        <p:spPr>
          <a:xfrm>
            <a:off x="173783" y="2238904"/>
            <a:ext cx="116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prediction</a:t>
            </a:r>
            <a:endParaRPr lang="zh-CN" altLang="en-US" dirty="0"/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C3FA9381-2AA7-4BE9-AC62-E919FA005D43}"/>
              </a:ext>
            </a:extLst>
          </p:cNvPr>
          <p:cNvGrpSpPr/>
          <p:nvPr/>
        </p:nvGrpSpPr>
        <p:grpSpPr>
          <a:xfrm>
            <a:off x="1902285" y="764750"/>
            <a:ext cx="988550" cy="1143599"/>
            <a:chOff x="2039228" y="684597"/>
            <a:chExt cx="988550" cy="1143599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A24B6537-E27F-41BC-B43B-40B7E9652C32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 flipH="1">
              <a:off x="2294106" y="1187377"/>
              <a:ext cx="249706" cy="36382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D5EF8F2C-E35E-4FA6-8C2D-2564941B7465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 flipH="1">
              <a:off x="2294106" y="1233598"/>
              <a:ext cx="592326" cy="317599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B905AA6B-0717-4403-99CF-B42083AD6EBB}"/>
                    </a:ext>
                  </a:extLst>
                </p:cNvPr>
                <p:cNvSpPr txBox="1"/>
                <p:nvPr/>
              </p:nvSpPr>
              <p:spPr>
                <a:xfrm>
                  <a:off x="2039228" y="1551197"/>
                  <a:ext cx="509755" cy="27699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RNN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0" name="文本框 129">
                  <a:extLst>
                    <a:ext uri="{FF2B5EF4-FFF2-40B4-BE49-F238E27FC236}">
                      <a16:creationId xmlns:a16="http://schemas.microsoft.com/office/drawing/2014/main" id="{B905AA6B-0717-4403-99CF-B42083AD6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228" y="1551197"/>
                  <a:ext cx="509755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8140" r="-10465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A16991F-875C-4C9F-9024-27C3AD751702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 flipH="1">
              <a:off x="2294106" y="684597"/>
              <a:ext cx="733672" cy="8666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任意多边形: 形状 207">
            <a:extLst>
              <a:ext uri="{FF2B5EF4-FFF2-40B4-BE49-F238E27FC236}">
                <a16:creationId xmlns:a16="http://schemas.microsoft.com/office/drawing/2014/main" id="{737E2226-0C58-40BE-BB99-835D072E33C3}"/>
              </a:ext>
            </a:extLst>
          </p:cNvPr>
          <p:cNvSpPr/>
          <p:nvPr/>
        </p:nvSpPr>
        <p:spPr>
          <a:xfrm>
            <a:off x="3203579" y="2987813"/>
            <a:ext cx="639420" cy="151268"/>
          </a:xfrm>
          <a:custGeom>
            <a:avLst/>
            <a:gdLst>
              <a:gd name="connsiteX0" fmla="*/ 639420 w 639420"/>
              <a:gd name="connsiteY0" fmla="*/ 32893 h 151268"/>
              <a:gd name="connsiteX1" fmla="*/ 455225 w 639420"/>
              <a:gd name="connsiteY1" fmla="*/ 124990 h 151268"/>
              <a:gd name="connsiteX2" fmla="*/ 271029 w 639420"/>
              <a:gd name="connsiteY2" fmla="*/ 144726 h 151268"/>
              <a:gd name="connsiteX3" fmla="*/ 40784 w 639420"/>
              <a:gd name="connsiteY3" fmla="*/ 26314 h 151268"/>
              <a:gd name="connsiteX4" fmla="*/ 1314 w 639420"/>
              <a:gd name="connsiteY4" fmla="*/ 0 h 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420" h="151268">
                <a:moveTo>
                  <a:pt x="639420" y="32893"/>
                </a:moveTo>
                <a:cubicBezTo>
                  <a:pt x="578022" y="69622"/>
                  <a:pt x="516624" y="106351"/>
                  <a:pt x="455225" y="124990"/>
                </a:cubicBezTo>
                <a:cubicBezTo>
                  <a:pt x="393826" y="143629"/>
                  <a:pt x="340102" y="161172"/>
                  <a:pt x="271029" y="144726"/>
                </a:cubicBezTo>
                <a:cubicBezTo>
                  <a:pt x="201956" y="128280"/>
                  <a:pt x="85736" y="50435"/>
                  <a:pt x="40784" y="26314"/>
                </a:cubicBezTo>
                <a:cubicBezTo>
                  <a:pt x="-4168" y="2193"/>
                  <a:pt x="-1427" y="1096"/>
                  <a:pt x="1314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66FB6667-5451-43AF-A39D-348B0D919C55}"/>
              </a:ext>
            </a:extLst>
          </p:cNvPr>
          <p:cNvCxnSpPr/>
          <p:nvPr/>
        </p:nvCxnSpPr>
        <p:spPr>
          <a:xfrm flipV="1">
            <a:off x="5497456" y="1875383"/>
            <a:ext cx="0" cy="36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D0CDD74F-DC64-4AA1-B4F7-7B91773EA168}"/>
              </a:ext>
            </a:extLst>
          </p:cNvPr>
          <p:cNvCxnSpPr>
            <a:cxnSpLocks/>
          </p:cNvCxnSpPr>
          <p:nvPr/>
        </p:nvCxnSpPr>
        <p:spPr>
          <a:xfrm>
            <a:off x="5497456" y="5475783"/>
            <a:ext cx="3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7BF8700F-39CE-46BC-A124-39F5FB395E41}"/>
              </a:ext>
            </a:extLst>
          </p:cNvPr>
          <p:cNvCxnSpPr>
            <a:cxnSpLocks/>
          </p:cNvCxnSpPr>
          <p:nvPr/>
        </p:nvCxnSpPr>
        <p:spPr>
          <a:xfrm flipH="1">
            <a:off x="4141463" y="5448109"/>
            <a:ext cx="1355995" cy="139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DFE7831E-8338-4EF1-A611-127CE9866A47}"/>
              </a:ext>
            </a:extLst>
          </p:cNvPr>
          <p:cNvCxnSpPr>
            <a:cxnSpLocks/>
            <a:stCxn id="287" idx="5"/>
            <a:endCxn id="294" idx="1"/>
          </p:cNvCxnSpPr>
          <p:nvPr/>
        </p:nvCxnSpPr>
        <p:spPr>
          <a:xfrm>
            <a:off x="6207799" y="2963557"/>
            <a:ext cx="495917" cy="386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FC91D392-8D50-4108-B4DA-DBD1C3494046}"/>
              </a:ext>
            </a:extLst>
          </p:cNvPr>
          <p:cNvGrpSpPr/>
          <p:nvPr/>
        </p:nvGrpSpPr>
        <p:grpSpPr>
          <a:xfrm>
            <a:off x="6012512" y="2388907"/>
            <a:ext cx="288477" cy="606286"/>
            <a:chOff x="2278744" y="558148"/>
            <a:chExt cx="288477" cy="606286"/>
          </a:xfrm>
        </p:grpSpPr>
        <p:sp>
          <p:nvSpPr>
            <p:cNvPr id="287" name="椭圆 286">
              <a:extLst>
                <a:ext uri="{FF2B5EF4-FFF2-40B4-BE49-F238E27FC236}">
                  <a16:creationId xmlns:a16="http://schemas.microsoft.com/office/drawing/2014/main" id="{23E0646C-2C74-4A28-8141-745095EB9315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文本框 287">
                  <a:extLst>
                    <a:ext uri="{FF2B5EF4-FFF2-40B4-BE49-F238E27FC236}">
                      <a16:creationId xmlns:a16="http://schemas.microsoft.com/office/drawing/2014/main" id="{183CBDBF-9057-4B0F-AF75-1678B6C717F2}"/>
                    </a:ext>
                  </a:extLst>
                </p:cNvPr>
                <p:cNvSpPr txBox="1"/>
                <p:nvPr/>
              </p:nvSpPr>
              <p:spPr>
                <a:xfrm>
                  <a:off x="2278744" y="558148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8" name="文本框 287">
                  <a:extLst>
                    <a:ext uri="{FF2B5EF4-FFF2-40B4-BE49-F238E27FC236}">
                      <a16:creationId xmlns:a16="http://schemas.microsoft.com/office/drawing/2014/main" id="{183CBDBF-9057-4B0F-AF75-1678B6C71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744" y="558148"/>
                  <a:ext cx="28847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0833" r="-625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343B9542-B5DB-40D3-8917-38E59643A59D}"/>
              </a:ext>
            </a:extLst>
          </p:cNvPr>
          <p:cNvGrpSpPr/>
          <p:nvPr/>
        </p:nvGrpSpPr>
        <p:grpSpPr>
          <a:xfrm>
            <a:off x="6420646" y="2460032"/>
            <a:ext cx="273662" cy="508949"/>
            <a:chOff x="2621451" y="940013"/>
            <a:chExt cx="273662" cy="508949"/>
          </a:xfrm>
        </p:grpSpPr>
        <p:sp>
          <p:nvSpPr>
            <p:cNvPr id="290" name="椭圆 289">
              <a:extLst>
                <a:ext uri="{FF2B5EF4-FFF2-40B4-BE49-F238E27FC236}">
                  <a16:creationId xmlns:a16="http://schemas.microsoft.com/office/drawing/2014/main" id="{03502D98-B13F-4652-825F-5456A079D9C1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5EF32A4B-F33B-4867-BBA5-F4A5B18A5A23}"/>
                    </a:ext>
                  </a:extLst>
                </p:cNvPr>
                <p:cNvSpPr txBox="1"/>
                <p:nvPr/>
              </p:nvSpPr>
              <p:spPr>
                <a:xfrm>
                  <a:off x="2621451" y="940013"/>
                  <a:ext cx="2591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5EF32A4B-F33B-4867-BBA5-F4A5B18A5A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451" y="940013"/>
                  <a:ext cx="259109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2" name="直接箭头连接符 291">
            <a:extLst>
              <a:ext uri="{FF2B5EF4-FFF2-40B4-BE49-F238E27FC236}">
                <a16:creationId xmlns:a16="http://schemas.microsoft.com/office/drawing/2014/main" id="{FAE052CF-1F14-4FFC-BC29-F2BD8882CD01}"/>
              </a:ext>
            </a:extLst>
          </p:cNvPr>
          <p:cNvCxnSpPr>
            <a:cxnSpLocks/>
            <a:stCxn id="294" idx="5"/>
            <a:endCxn id="301" idx="1"/>
          </p:cNvCxnSpPr>
          <p:nvPr/>
        </p:nvCxnSpPr>
        <p:spPr>
          <a:xfrm flipV="1">
            <a:off x="6856484" y="3488214"/>
            <a:ext cx="527556" cy="14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70B01CF2-C4A9-4F0A-B8B3-8B2BE766F2E8}"/>
              </a:ext>
            </a:extLst>
          </p:cNvPr>
          <p:cNvGrpSpPr/>
          <p:nvPr/>
        </p:nvGrpSpPr>
        <p:grpSpPr>
          <a:xfrm>
            <a:off x="6672077" y="2935756"/>
            <a:ext cx="287691" cy="598347"/>
            <a:chOff x="2289624" y="566087"/>
            <a:chExt cx="287691" cy="598347"/>
          </a:xfrm>
        </p:grpSpPr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FEC55696-2072-420B-830F-DEF1E45CC03D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293AC798-CC36-4D2F-9D32-877ECC5321FE}"/>
                    </a:ext>
                  </a:extLst>
                </p:cNvPr>
                <p:cNvSpPr txBox="1"/>
                <p:nvPr/>
              </p:nvSpPr>
              <p:spPr>
                <a:xfrm>
                  <a:off x="2294161" y="566087"/>
                  <a:ext cx="283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293AC798-CC36-4D2F-9D32-877ECC532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4161" y="566087"/>
                  <a:ext cx="283154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1277" r="-638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CAA51824-ACF5-41D6-904B-FFAE3ECE9861}"/>
              </a:ext>
            </a:extLst>
          </p:cNvPr>
          <p:cNvGrpSpPr/>
          <p:nvPr/>
        </p:nvGrpSpPr>
        <p:grpSpPr>
          <a:xfrm>
            <a:off x="6972571" y="2844944"/>
            <a:ext cx="268431" cy="509048"/>
            <a:chOff x="2626682" y="939914"/>
            <a:chExt cx="268431" cy="509048"/>
          </a:xfrm>
        </p:grpSpPr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A569ED1B-7C47-4606-A04B-7EAC14604F91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B0ED53EA-FDB2-4A77-A946-F829F208631D}"/>
                    </a:ext>
                  </a:extLst>
                </p:cNvPr>
                <p:cNvSpPr txBox="1"/>
                <p:nvPr/>
              </p:nvSpPr>
              <p:spPr>
                <a:xfrm>
                  <a:off x="2626682" y="939914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B0ED53EA-FDB2-4A77-A946-F829F2086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682" y="939914"/>
                  <a:ext cx="26680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14BFEEC8-4CDC-4903-B559-72B03644E9BA}"/>
              </a:ext>
            </a:extLst>
          </p:cNvPr>
          <p:cNvCxnSpPr>
            <a:cxnSpLocks/>
            <a:stCxn id="301" idx="5"/>
            <a:endCxn id="309" idx="2"/>
          </p:cNvCxnSpPr>
          <p:nvPr/>
        </p:nvCxnSpPr>
        <p:spPr>
          <a:xfrm>
            <a:off x="7536808" y="3640966"/>
            <a:ext cx="392737" cy="2781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87CA565A-C52F-4556-A649-7F28E89A4E01}"/>
              </a:ext>
            </a:extLst>
          </p:cNvPr>
          <p:cNvGrpSpPr/>
          <p:nvPr/>
        </p:nvGrpSpPr>
        <p:grpSpPr>
          <a:xfrm>
            <a:off x="7352401" y="3078035"/>
            <a:ext cx="288502" cy="594567"/>
            <a:chOff x="2289624" y="569867"/>
            <a:chExt cx="288502" cy="594567"/>
          </a:xfrm>
        </p:grpSpPr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E38A1913-533F-485A-AEAE-ED4C4D3FBBC9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D128AD4-865E-41B7-9A60-54DDE05F008F}"/>
                    </a:ext>
                  </a:extLst>
                </p:cNvPr>
                <p:cNvSpPr txBox="1"/>
                <p:nvPr/>
              </p:nvSpPr>
              <p:spPr>
                <a:xfrm>
                  <a:off x="2344024" y="569867"/>
                  <a:ext cx="234102" cy="2857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2" name="文本框 301">
                  <a:extLst>
                    <a:ext uri="{FF2B5EF4-FFF2-40B4-BE49-F238E27FC236}">
                      <a16:creationId xmlns:a16="http://schemas.microsoft.com/office/drawing/2014/main" id="{2D128AD4-865E-41B7-9A60-54DDE05F0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4024" y="569867"/>
                  <a:ext cx="234102" cy="285781"/>
                </a:xfrm>
                <a:prstGeom prst="rect">
                  <a:avLst/>
                </a:prstGeom>
                <a:blipFill>
                  <a:blip r:embed="rId23"/>
                  <a:stretch>
                    <a:fillRect l="-36842" r="-23684" b="-106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F94556BE-1AB7-420F-87C4-B94D6A83FDB0}"/>
              </a:ext>
            </a:extLst>
          </p:cNvPr>
          <p:cNvGrpSpPr/>
          <p:nvPr/>
        </p:nvGrpSpPr>
        <p:grpSpPr>
          <a:xfrm>
            <a:off x="7676421" y="3103733"/>
            <a:ext cx="293656" cy="494037"/>
            <a:chOff x="2601457" y="954925"/>
            <a:chExt cx="293656" cy="494037"/>
          </a:xfrm>
        </p:grpSpPr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946CF802-9743-4F77-8831-7FBAF834292F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文本框 304">
                  <a:extLst>
                    <a:ext uri="{FF2B5EF4-FFF2-40B4-BE49-F238E27FC236}">
                      <a16:creationId xmlns:a16="http://schemas.microsoft.com/office/drawing/2014/main" id="{75D5BE83-5425-488F-8465-4D0BAD900219}"/>
                    </a:ext>
                  </a:extLst>
                </p:cNvPr>
                <p:cNvSpPr txBox="1"/>
                <p:nvPr/>
              </p:nvSpPr>
              <p:spPr>
                <a:xfrm>
                  <a:off x="2601457" y="954925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5" name="文本框 304">
                  <a:extLst>
                    <a:ext uri="{FF2B5EF4-FFF2-40B4-BE49-F238E27FC236}">
                      <a16:creationId xmlns:a16="http://schemas.microsoft.com/office/drawing/2014/main" id="{75D5BE83-5425-488F-8465-4D0BAD900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457" y="954925"/>
                  <a:ext cx="266803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1364" r="-9091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091A4CBE-C084-4407-B54F-6CADF899A70A}"/>
              </a:ext>
            </a:extLst>
          </p:cNvPr>
          <p:cNvCxnSpPr>
            <a:cxnSpLocks/>
            <a:stCxn id="290" idx="4"/>
            <a:endCxn id="294" idx="1"/>
          </p:cNvCxnSpPr>
          <p:nvPr/>
        </p:nvCxnSpPr>
        <p:spPr>
          <a:xfrm>
            <a:off x="6586285" y="2968981"/>
            <a:ext cx="117431" cy="380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AE78A6E0-6894-48A0-90FC-56C935E8D548}"/>
              </a:ext>
            </a:extLst>
          </p:cNvPr>
          <p:cNvCxnSpPr>
            <a:cxnSpLocks/>
            <a:stCxn id="297" idx="4"/>
            <a:endCxn id="301" idx="1"/>
          </p:cNvCxnSpPr>
          <p:nvPr/>
        </p:nvCxnSpPr>
        <p:spPr>
          <a:xfrm>
            <a:off x="7132979" y="3353992"/>
            <a:ext cx="251061" cy="134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8A195AEB-1910-472C-BF8C-D03BFBD49FA8}"/>
              </a:ext>
            </a:extLst>
          </p:cNvPr>
          <p:cNvGrpSpPr/>
          <p:nvPr/>
        </p:nvGrpSpPr>
        <p:grpSpPr>
          <a:xfrm>
            <a:off x="7929545" y="3459270"/>
            <a:ext cx="361292" cy="567856"/>
            <a:chOff x="2289624" y="596578"/>
            <a:chExt cx="361292" cy="567856"/>
          </a:xfrm>
        </p:grpSpPr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768F7614-D3D4-4A43-9160-2A7D5E70AA7A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76407D76-CCB4-4565-BBB4-F399AFE0D419}"/>
                    </a:ext>
                  </a:extLst>
                </p:cNvPr>
                <p:cNvSpPr txBox="1"/>
                <p:nvPr/>
              </p:nvSpPr>
              <p:spPr>
                <a:xfrm>
                  <a:off x="2362439" y="596578"/>
                  <a:ext cx="2884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76407D76-CCB4-4565-BBB4-F399AFE0D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439" y="596578"/>
                  <a:ext cx="288477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21277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EB6B2534-E8D5-4B73-A28C-CCF1291CADA2}"/>
              </a:ext>
            </a:extLst>
          </p:cNvPr>
          <p:cNvCxnSpPr>
            <a:cxnSpLocks/>
            <a:stCxn id="304" idx="4"/>
            <a:endCxn id="309" idx="2"/>
          </p:cNvCxnSpPr>
          <p:nvPr/>
        </p:nvCxnSpPr>
        <p:spPr>
          <a:xfrm>
            <a:off x="7862054" y="3597770"/>
            <a:ext cx="67491" cy="32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椭圆 311">
            <a:extLst>
              <a:ext uri="{FF2B5EF4-FFF2-40B4-BE49-F238E27FC236}">
                <a16:creationId xmlns:a16="http://schemas.microsoft.com/office/drawing/2014/main" id="{BAD215EC-EC51-4E6B-AAD6-77C4458ACB94}"/>
              </a:ext>
            </a:extLst>
          </p:cNvPr>
          <p:cNvSpPr/>
          <p:nvPr/>
        </p:nvSpPr>
        <p:spPr>
          <a:xfrm>
            <a:off x="7871416" y="4226268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00"/>
              </a:highlight>
            </a:endParaRPr>
          </a:p>
        </p:txBody>
      </p:sp>
      <p:sp>
        <p:nvSpPr>
          <p:cNvPr id="313" name="椭圆 312">
            <a:extLst>
              <a:ext uri="{FF2B5EF4-FFF2-40B4-BE49-F238E27FC236}">
                <a16:creationId xmlns:a16="http://schemas.microsoft.com/office/drawing/2014/main" id="{ADE16C99-9976-4590-8E2B-7A09AA2F022A}"/>
              </a:ext>
            </a:extLst>
          </p:cNvPr>
          <p:cNvSpPr/>
          <p:nvPr/>
        </p:nvSpPr>
        <p:spPr>
          <a:xfrm>
            <a:off x="8289072" y="4139414"/>
            <a:ext cx="216046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EB7F22B4-C0DD-437F-820E-502DB95CBED1}"/>
              </a:ext>
            </a:extLst>
          </p:cNvPr>
          <p:cNvGrpSpPr/>
          <p:nvPr/>
        </p:nvGrpSpPr>
        <p:grpSpPr>
          <a:xfrm>
            <a:off x="6906028" y="4954699"/>
            <a:ext cx="688456" cy="396067"/>
            <a:chOff x="3632312" y="2841842"/>
            <a:chExt cx="430653" cy="247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文本框 314">
                  <a:extLst>
                    <a:ext uri="{FF2B5EF4-FFF2-40B4-BE49-F238E27FC236}">
                      <a16:creationId xmlns:a16="http://schemas.microsoft.com/office/drawing/2014/main" id="{322A9225-B620-4B59-90F4-BCD8D272DD7C}"/>
                    </a:ext>
                  </a:extLst>
                </p:cNvPr>
                <p:cNvSpPr txBox="1"/>
                <p:nvPr/>
              </p:nvSpPr>
              <p:spPr>
                <a:xfrm>
                  <a:off x="3831373" y="2858565"/>
                  <a:ext cx="231592" cy="2310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315" name="文本框 314">
                  <a:extLst>
                    <a:ext uri="{FF2B5EF4-FFF2-40B4-BE49-F238E27FC236}">
                      <a16:creationId xmlns:a16="http://schemas.microsoft.com/office/drawing/2014/main" id="{322A9225-B620-4B59-90F4-BCD8D272D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1373" y="2858565"/>
                  <a:ext cx="231592" cy="231030"/>
                </a:xfrm>
                <a:prstGeom prst="rect">
                  <a:avLst/>
                </a:prstGeom>
                <a:blipFill>
                  <a:blip r:embed="rId26"/>
                  <a:stretch>
                    <a:fillRect l="-18033" r="-81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6" name="椭圆 315">
              <a:extLst>
                <a:ext uri="{FF2B5EF4-FFF2-40B4-BE49-F238E27FC236}">
                  <a16:creationId xmlns:a16="http://schemas.microsoft.com/office/drawing/2014/main" id="{4524B1DE-5916-4156-8AB7-73F6A0A82D22}"/>
                </a:ext>
              </a:extLst>
            </p:cNvPr>
            <p:cNvSpPr/>
            <p:nvPr/>
          </p:nvSpPr>
          <p:spPr>
            <a:xfrm>
              <a:off x="3632312" y="2841842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7C239EBD-D0A6-43AF-BD4F-43CDF0F1CB46}"/>
              </a:ext>
            </a:extLst>
          </p:cNvPr>
          <p:cNvGrpSpPr/>
          <p:nvPr/>
        </p:nvGrpSpPr>
        <p:grpSpPr>
          <a:xfrm>
            <a:off x="6329722" y="4419294"/>
            <a:ext cx="803257" cy="278154"/>
            <a:chOff x="2879330" y="2753049"/>
            <a:chExt cx="803257" cy="278154"/>
          </a:xfrm>
        </p:grpSpPr>
        <p:sp>
          <p:nvSpPr>
            <p:cNvPr id="318" name="椭圆 317">
              <a:extLst>
                <a:ext uri="{FF2B5EF4-FFF2-40B4-BE49-F238E27FC236}">
                  <a16:creationId xmlns:a16="http://schemas.microsoft.com/office/drawing/2014/main" id="{D956F861-E816-4ABD-9139-AF6CC39800CE}"/>
                </a:ext>
              </a:extLst>
            </p:cNvPr>
            <p:cNvSpPr/>
            <p:nvPr/>
          </p:nvSpPr>
          <p:spPr>
            <a:xfrm>
              <a:off x="3466541" y="2815179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E5C35A0A-4892-4207-881E-256196833ECC}"/>
                    </a:ext>
                  </a:extLst>
                </p:cNvPr>
                <p:cNvSpPr txBox="1"/>
                <p:nvPr/>
              </p:nvSpPr>
              <p:spPr>
                <a:xfrm>
                  <a:off x="2879330" y="2753049"/>
                  <a:ext cx="4885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E5C35A0A-4892-4207-881E-256196833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9330" y="2753049"/>
                  <a:ext cx="488532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1250" r="-500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0" name="直接箭头连接符 319">
            <a:extLst>
              <a:ext uri="{FF2B5EF4-FFF2-40B4-BE49-F238E27FC236}">
                <a16:creationId xmlns:a16="http://schemas.microsoft.com/office/drawing/2014/main" id="{139D6C59-FF8E-4163-8146-001862F2CEAC}"/>
              </a:ext>
            </a:extLst>
          </p:cNvPr>
          <p:cNvCxnSpPr>
            <a:cxnSpLocks/>
            <a:stCxn id="309" idx="4"/>
            <a:endCxn id="312" idx="0"/>
          </p:cNvCxnSpPr>
          <p:nvPr/>
        </p:nvCxnSpPr>
        <p:spPr>
          <a:xfrm flipH="1">
            <a:off x="7979439" y="4027126"/>
            <a:ext cx="58129" cy="199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AA18F0C3-4E9B-4ABD-B8DF-3965FF4A6C0E}"/>
              </a:ext>
            </a:extLst>
          </p:cNvPr>
          <p:cNvCxnSpPr>
            <a:cxnSpLocks/>
            <a:stCxn id="313" idx="2"/>
            <a:endCxn id="312" idx="6"/>
          </p:cNvCxnSpPr>
          <p:nvPr/>
        </p:nvCxnSpPr>
        <p:spPr>
          <a:xfrm flipH="1">
            <a:off x="8087462" y="4247426"/>
            <a:ext cx="201610" cy="86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175D3288-7E26-43AA-866A-5C7989631A5F}"/>
                  </a:ext>
                </a:extLst>
              </p:cNvPr>
              <p:cNvSpPr txBox="1"/>
              <p:nvPr/>
            </p:nvSpPr>
            <p:spPr>
              <a:xfrm>
                <a:off x="7706566" y="4496792"/>
                <a:ext cx="4023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175D3288-7E26-43AA-866A-5C798963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566" y="4496792"/>
                <a:ext cx="402354" cy="49244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4" name="椭圆 323">
            <a:extLst>
              <a:ext uri="{FF2B5EF4-FFF2-40B4-BE49-F238E27FC236}">
                <a16:creationId xmlns:a16="http://schemas.microsoft.com/office/drawing/2014/main" id="{3780F353-15F3-4763-BCF5-602B4C1BA7DC}"/>
              </a:ext>
            </a:extLst>
          </p:cNvPr>
          <p:cNvSpPr/>
          <p:nvPr/>
        </p:nvSpPr>
        <p:spPr>
          <a:xfrm>
            <a:off x="5481521" y="4113801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008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8D341D37-3390-4145-8ED7-1ACDDE324007}"/>
                  </a:ext>
                </a:extLst>
              </p:cNvPr>
              <p:cNvSpPr txBox="1"/>
              <p:nvPr/>
            </p:nvSpPr>
            <p:spPr>
              <a:xfrm>
                <a:off x="5483061" y="3836801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6" name="文本框 325">
                <a:extLst>
                  <a:ext uri="{FF2B5EF4-FFF2-40B4-BE49-F238E27FC236}">
                    <a16:creationId xmlns:a16="http://schemas.microsoft.com/office/drawing/2014/main" id="{8D341D37-3390-4145-8ED7-1ACDDE324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61" y="3836801"/>
                <a:ext cx="268920" cy="276999"/>
              </a:xfrm>
              <a:prstGeom prst="rect">
                <a:avLst/>
              </a:prstGeom>
              <a:blipFill>
                <a:blip r:embed="rId29"/>
                <a:stretch>
                  <a:fillRect l="-22222" r="-222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3AC31146-3F9C-4D1A-94D7-A015E0CAB7D4}"/>
              </a:ext>
            </a:extLst>
          </p:cNvPr>
          <p:cNvCxnSpPr>
            <a:cxnSpLocks/>
            <a:stCxn id="324" idx="2"/>
            <a:endCxn id="329" idx="7"/>
          </p:cNvCxnSpPr>
          <p:nvPr/>
        </p:nvCxnSpPr>
        <p:spPr>
          <a:xfrm flipH="1">
            <a:off x="5097721" y="4221813"/>
            <a:ext cx="383800" cy="6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1CB4AD15-58F8-4C5D-AE8C-740B3EFE3FA6}"/>
              </a:ext>
            </a:extLst>
          </p:cNvPr>
          <p:cNvGrpSpPr/>
          <p:nvPr/>
        </p:nvGrpSpPr>
        <p:grpSpPr>
          <a:xfrm>
            <a:off x="4913314" y="3898062"/>
            <a:ext cx="285864" cy="514279"/>
            <a:chOff x="2200080" y="3168340"/>
            <a:chExt cx="285864" cy="514279"/>
          </a:xfrm>
        </p:grpSpPr>
        <p:sp>
          <p:nvSpPr>
            <p:cNvPr id="329" name="椭圆 328">
              <a:extLst>
                <a:ext uri="{FF2B5EF4-FFF2-40B4-BE49-F238E27FC236}">
                  <a16:creationId xmlns:a16="http://schemas.microsoft.com/office/drawing/2014/main" id="{506905B8-7FB7-4A03-8E7C-7DE128642FD3}"/>
                </a:ext>
              </a:extLst>
            </p:cNvPr>
            <p:cNvSpPr/>
            <p:nvPr/>
          </p:nvSpPr>
          <p:spPr>
            <a:xfrm>
              <a:off x="2200080" y="3466595"/>
              <a:ext cx="216046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4965B6BD-96BB-4FA7-9F6B-F384262CF70C}"/>
                    </a:ext>
                  </a:extLst>
                </p:cNvPr>
                <p:cNvSpPr txBox="1"/>
                <p:nvPr/>
              </p:nvSpPr>
              <p:spPr>
                <a:xfrm>
                  <a:off x="2222410" y="3168340"/>
                  <a:ext cx="2635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0" name="文本框 329">
                  <a:extLst>
                    <a:ext uri="{FF2B5EF4-FFF2-40B4-BE49-F238E27FC236}">
                      <a16:creationId xmlns:a16="http://schemas.microsoft.com/office/drawing/2014/main" id="{4965B6BD-96BB-4FA7-9F6B-F384262CF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10" y="3168340"/>
                  <a:ext cx="263534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20930" r="-6977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1" name="任意多边形: 形状 330">
            <a:extLst>
              <a:ext uri="{FF2B5EF4-FFF2-40B4-BE49-F238E27FC236}">
                <a16:creationId xmlns:a16="http://schemas.microsoft.com/office/drawing/2014/main" id="{3CEC5BE0-E802-4418-8170-FA1F7B57D824}"/>
              </a:ext>
            </a:extLst>
          </p:cNvPr>
          <p:cNvSpPr/>
          <p:nvPr/>
        </p:nvSpPr>
        <p:spPr>
          <a:xfrm>
            <a:off x="7715703" y="4474321"/>
            <a:ext cx="213842" cy="237277"/>
          </a:xfrm>
          <a:custGeom>
            <a:avLst/>
            <a:gdLst>
              <a:gd name="connsiteX0" fmla="*/ 580292 w 580292"/>
              <a:gd name="connsiteY0" fmla="*/ 0 h 386861"/>
              <a:gd name="connsiteX1" fmla="*/ 316523 w 580292"/>
              <a:gd name="connsiteY1" fmla="*/ 263769 h 386861"/>
              <a:gd name="connsiteX2" fmla="*/ 0 w 580292"/>
              <a:gd name="connsiteY2" fmla="*/ 386861 h 386861"/>
              <a:gd name="connsiteX3" fmla="*/ 0 w 580292"/>
              <a:gd name="connsiteY3" fmla="*/ 386861 h 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2" h="386861">
                <a:moveTo>
                  <a:pt x="580292" y="0"/>
                </a:moveTo>
                <a:cubicBezTo>
                  <a:pt x="496765" y="99646"/>
                  <a:pt x="413238" y="199292"/>
                  <a:pt x="316523" y="263769"/>
                </a:cubicBezTo>
                <a:cubicBezTo>
                  <a:pt x="219808" y="328246"/>
                  <a:pt x="0" y="386861"/>
                  <a:pt x="0" y="386861"/>
                </a:cubicBezTo>
                <a:lnTo>
                  <a:pt x="0" y="386861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49C2D5D9-B086-4EB9-8A56-C9F9BF374142}"/>
              </a:ext>
            </a:extLst>
          </p:cNvPr>
          <p:cNvGrpSpPr/>
          <p:nvPr/>
        </p:nvGrpSpPr>
        <p:grpSpPr>
          <a:xfrm>
            <a:off x="7323985" y="5510169"/>
            <a:ext cx="272877" cy="493023"/>
            <a:chOff x="2679067" y="955939"/>
            <a:chExt cx="272877" cy="493023"/>
          </a:xfrm>
        </p:grpSpPr>
        <p:sp>
          <p:nvSpPr>
            <p:cNvPr id="333" name="椭圆 332">
              <a:extLst>
                <a:ext uri="{FF2B5EF4-FFF2-40B4-BE49-F238E27FC236}">
                  <a16:creationId xmlns:a16="http://schemas.microsoft.com/office/drawing/2014/main" id="{CB0BD6CB-5E6B-4E20-8DD0-3B16B28D3436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C99282CD-AD77-4ED3-A695-BBC5D93A9364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618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C99282CD-AD77-4ED3-A695-BBC5D93A9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61867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3953" r="-4651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5" name="直接箭头连接符 334">
            <a:extLst>
              <a:ext uri="{FF2B5EF4-FFF2-40B4-BE49-F238E27FC236}">
                <a16:creationId xmlns:a16="http://schemas.microsoft.com/office/drawing/2014/main" id="{86271DA7-1FCB-4D4B-8E54-AB8D80BE4DF7}"/>
              </a:ext>
            </a:extLst>
          </p:cNvPr>
          <p:cNvCxnSpPr>
            <a:cxnSpLocks/>
            <a:stCxn id="337" idx="4"/>
            <a:endCxn id="290" idx="7"/>
          </p:cNvCxnSpPr>
          <p:nvPr/>
        </p:nvCxnSpPr>
        <p:spPr>
          <a:xfrm flipH="1">
            <a:off x="6662669" y="2249529"/>
            <a:ext cx="206900" cy="53506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80816F42-CC79-46E0-9B17-55056736522D}"/>
              </a:ext>
            </a:extLst>
          </p:cNvPr>
          <p:cNvGrpSpPr/>
          <p:nvPr/>
        </p:nvGrpSpPr>
        <p:grpSpPr>
          <a:xfrm>
            <a:off x="6761546" y="1756506"/>
            <a:ext cx="287111" cy="493023"/>
            <a:chOff x="2679067" y="955939"/>
            <a:chExt cx="287111" cy="493023"/>
          </a:xfrm>
        </p:grpSpPr>
        <p:sp>
          <p:nvSpPr>
            <p:cNvPr id="337" name="椭圆 336">
              <a:extLst>
                <a:ext uri="{FF2B5EF4-FFF2-40B4-BE49-F238E27FC236}">
                  <a16:creationId xmlns:a16="http://schemas.microsoft.com/office/drawing/2014/main" id="{1F249604-CFCD-49FC-99BA-B47F21355711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BD23463F-3767-430B-BA8D-CE9673455955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8" name="文本框 337">
                  <a:extLst>
                    <a:ext uri="{FF2B5EF4-FFF2-40B4-BE49-F238E27FC236}">
                      <a16:creationId xmlns:a16="http://schemas.microsoft.com/office/drawing/2014/main" id="{BD23463F-3767-430B-BA8D-CE9673455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7610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7B7B9ADD-BC80-44FD-BE33-057C2F82E2DF}"/>
              </a:ext>
            </a:extLst>
          </p:cNvPr>
          <p:cNvGrpSpPr/>
          <p:nvPr/>
        </p:nvGrpSpPr>
        <p:grpSpPr>
          <a:xfrm>
            <a:off x="7715703" y="1919440"/>
            <a:ext cx="292433" cy="493023"/>
            <a:chOff x="2679067" y="955939"/>
            <a:chExt cx="292433" cy="493023"/>
          </a:xfrm>
        </p:grpSpPr>
        <p:sp>
          <p:nvSpPr>
            <p:cNvPr id="340" name="椭圆 339">
              <a:extLst>
                <a:ext uri="{FF2B5EF4-FFF2-40B4-BE49-F238E27FC236}">
                  <a16:creationId xmlns:a16="http://schemas.microsoft.com/office/drawing/2014/main" id="{5CFF39C9-252E-4613-9253-FEB55DB8D44C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文本框 340">
                  <a:extLst>
                    <a:ext uri="{FF2B5EF4-FFF2-40B4-BE49-F238E27FC236}">
                      <a16:creationId xmlns:a16="http://schemas.microsoft.com/office/drawing/2014/main" id="{0B5FB1A4-F502-4F97-820C-7EA0DE7146F1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1" name="文本框 340">
                  <a:extLst>
                    <a:ext uri="{FF2B5EF4-FFF2-40B4-BE49-F238E27FC236}">
                      <a16:creationId xmlns:a16="http://schemas.microsoft.com/office/drawing/2014/main" id="{0B5FB1A4-F502-4F97-820C-7EA0DE714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AAD6850D-0B3E-455E-824A-14574DB3CB0B}"/>
              </a:ext>
            </a:extLst>
          </p:cNvPr>
          <p:cNvGrpSpPr/>
          <p:nvPr/>
        </p:nvGrpSpPr>
        <p:grpSpPr>
          <a:xfrm>
            <a:off x="8191027" y="2092703"/>
            <a:ext cx="292433" cy="493023"/>
            <a:chOff x="2679067" y="955939"/>
            <a:chExt cx="292433" cy="493023"/>
          </a:xfrm>
        </p:grpSpPr>
        <p:sp>
          <p:nvSpPr>
            <p:cNvPr id="343" name="椭圆 342">
              <a:extLst>
                <a:ext uri="{FF2B5EF4-FFF2-40B4-BE49-F238E27FC236}">
                  <a16:creationId xmlns:a16="http://schemas.microsoft.com/office/drawing/2014/main" id="{4BCDF507-CEA0-42A3-90C4-073E5D0AC3F4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83E9DFD3-A3EE-4311-8C4B-7B50EC556B89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4" name="文本框 343">
                  <a:extLst>
                    <a:ext uri="{FF2B5EF4-FFF2-40B4-BE49-F238E27FC236}">
                      <a16:creationId xmlns:a16="http://schemas.microsoft.com/office/drawing/2014/main" id="{83E9DFD3-A3EE-4311-8C4B-7B50EC556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81423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2766" r="-6383" b="-152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B1597A9D-44E0-44F5-A238-D3F1BBF4342C}"/>
              </a:ext>
            </a:extLst>
          </p:cNvPr>
          <p:cNvGrpSpPr/>
          <p:nvPr/>
        </p:nvGrpSpPr>
        <p:grpSpPr>
          <a:xfrm>
            <a:off x="8703119" y="3027432"/>
            <a:ext cx="216046" cy="493023"/>
            <a:chOff x="2679067" y="955939"/>
            <a:chExt cx="216046" cy="493023"/>
          </a:xfrm>
        </p:grpSpPr>
        <p:sp>
          <p:nvSpPr>
            <p:cNvPr id="346" name="椭圆 345">
              <a:extLst>
                <a:ext uri="{FF2B5EF4-FFF2-40B4-BE49-F238E27FC236}">
                  <a16:creationId xmlns:a16="http://schemas.microsoft.com/office/drawing/2014/main" id="{3A55CE77-6D89-47EA-B396-023385B10205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531B265F-A45B-4408-829E-DB90FF94863B}"/>
                </a:ext>
              </a:extLst>
            </p:cNvPr>
            <p:cNvSpPr txBox="1"/>
            <p:nvPr/>
          </p:nvSpPr>
          <p:spPr>
            <a:xfrm>
              <a:off x="2690077" y="955939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F5457BF8-93C4-4CF9-88EA-09DFFFFAC3A3}"/>
              </a:ext>
            </a:extLst>
          </p:cNvPr>
          <p:cNvCxnSpPr>
            <a:cxnSpLocks/>
            <a:stCxn id="340" idx="3"/>
            <a:endCxn id="297" idx="7"/>
          </p:cNvCxnSpPr>
          <p:nvPr/>
        </p:nvCxnSpPr>
        <p:spPr>
          <a:xfrm flipH="1">
            <a:off x="7209363" y="2380827"/>
            <a:ext cx="537979" cy="7887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F705441A-4868-45CA-AD0E-65246B9AD6A9}"/>
              </a:ext>
            </a:extLst>
          </p:cNvPr>
          <p:cNvCxnSpPr>
            <a:cxnSpLocks/>
            <a:stCxn id="343" idx="4"/>
            <a:endCxn id="304" idx="7"/>
          </p:cNvCxnSpPr>
          <p:nvPr/>
        </p:nvCxnSpPr>
        <p:spPr>
          <a:xfrm flipH="1">
            <a:off x="7938438" y="2585726"/>
            <a:ext cx="360612" cy="82765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直接箭头连接符 349">
            <a:extLst>
              <a:ext uri="{FF2B5EF4-FFF2-40B4-BE49-F238E27FC236}">
                <a16:creationId xmlns:a16="http://schemas.microsoft.com/office/drawing/2014/main" id="{880D418D-BEF3-493E-9CB0-21EB089AF955}"/>
              </a:ext>
            </a:extLst>
          </p:cNvPr>
          <p:cNvCxnSpPr>
            <a:cxnSpLocks/>
            <a:stCxn id="346" idx="3"/>
            <a:endCxn id="313" idx="0"/>
          </p:cNvCxnSpPr>
          <p:nvPr/>
        </p:nvCxnSpPr>
        <p:spPr>
          <a:xfrm flipH="1">
            <a:off x="8397095" y="3488819"/>
            <a:ext cx="337663" cy="65059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接箭头连接符 350">
            <a:extLst>
              <a:ext uri="{FF2B5EF4-FFF2-40B4-BE49-F238E27FC236}">
                <a16:creationId xmlns:a16="http://schemas.microsoft.com/office/drawing/2014/main" id="{753749CB-0B5D-4928-90A2-353AD58CC922}"/>
              </a:ext>
            </a:extLst>
          </p:cNvPr>
          <p:cNvCxnSpPr>
            <a:cxnSpLocks/>
            <a:stCxn id="333" idx="1"/>
            <a:endCxn id="316" idx="4"/>
          </p:cNvCxnSpPr>
          <p:nvPr/>
        </p:nvCxnSpPr>
        <p:spPr>
          <a:xfrm flipH="1" flipV="1">
            <a:off x="7078716" y="5300038"/>
            <a:ext cx="276908" cy="51876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任意多边形: 形状 364">
            <a:extLst>
              <a:ext uri="{FF2B5EF4-FFF2-40B4-BE49-F238E27FC236}">
                <a16:creationId xmlns:a16="http://schemas.microsoft.com/office/drawing/2014/main" id="{8D520F69-FF34-4C3A-B05B-532C5B65A3FA}"/>
              </a:ext>
            </a:extLst>
          </p:cNvPr>
          <p:cNvSpPr/>
          <p:nvPr/>
        </p:nvSpPr>
        <p:spPr>
          <a:xfrm>
            <a:off x="7074290" y="4738419"/>
            <a:ext cx="639420" cy="151268"/>
          </a:xfrm>
          <a:custGeom>
            <a:avLst/>
            <a:gdLst>
              <a:gd name="connsiteX0" fmla="*/ 639420 w 639420"/>
              <a:gd name="connsiteY0" fmla="*/ 32893 h 151268"/>
              <a:gd name="connsiteX1" fmla="*/ 455225 w 639420"/>
              <a:gd name="connsiteY1" fmla="*/ 124990 h 151268"/>
              <a:gd name="connsiteX2" fmla="*/ 271029 w 639420"/>
              <a:gd name="connsiteY2" fmla="*/ 144726 h 151268"/>
              <a:gd name="connsiteX3" fmla="*/ 40784 w 639420"/>
              <a:gd name="connsiteY3" fmla="*/ 26314 h 151268"/>
              <a:gd name="connsiteX4" fmla="*/ 1314 w 639420"/>
              <a:gd name="connsiteY4" fmla="*/ 0 h 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420" h="151268">
                <a:moveTo>
                  <a:pt x="639420" y="32893"/>
                </a:moveTo>
                <a:cubicBezTo>
                  <a:pt x="578022" y="69622"/>
                  <a:pt x="516624" y="106351"/>
                  <a:pt x="455225" y="124990"/>
                </a:cubicBezTo>
                <a:cubicBezTo>
                  <a:pt x="393826" y="143629"/>
                  <a:pt x="340102" y="161172"/>
                  <a:pt x="271029" y="144726"/>
                </a:cubicBezTo>
                <a:cubicBezTo>
                  <a:pt x="201956" y="128280"/>
                  <a:pt x="85736" y="50435"/>
                  <a:pt x="40784" y="26314"/>
                </a:cubicBezTo>
                <a:cubicBezTo>
                  <a:pt x="-4168" y="2193"/>
                  <a:pt x="-1427" y="1096"/>
                  <a:pt x="1314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6" name="椭圆 365">
            <a:extLst>
              <a:ext uri="{FF2B5EF4-FFF2-40B4-BE49-F238E27FC236}">
                <a16:creationId xmlns:a16="http://schemas.microsoft.com/office/drawing/2014/main" id="{E0871018-BC7C-4F71-9904-70790458A3BD}"/>
              </a:ext>
            </a:extLst>
          </p:cNvPr>
          <p:cNvSpPr/>
          <p:nvPr/>
        </p:nvSpPr>
        <p:spPr>
          <a:xfrm>
            <a:off x="5943109" y="2695093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椭圆 366">
            <a:extLst>
              <a:ext uri="{FF2B5EF4-FFF2-40B4-BE49-F238E27FC236}">
                <a16:creationId xmlns:a16="http://schemas.microsoft.com/office/drawing/2014/main" id="{5929B08E-3F4E-46C2-8BFE-A3E9A642A512}"/>
              </a:ext>
            </a:extLst>
          </p:cNvPr>
          <p:cNvSpPr/>
          <p:nvPr/>
        </p:nvSpPr>
        <p:spPr>
          <a:xfrm>
            <a:off x="6588775" y="3222078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" name="椭圆 367">
            <a:extLst>
              <a:ext uri="{FF2B5EF4-FFF2-40B4-BE49-F238E27FC236}">
                <a16:creationId xmlns:a16="http://schemas.microsoft.com/office/drawing/2014/main" id="{0E30DEEC-EA63-4029-8871-7E7D1FBC45B8}"/>
              </a:ext>
            </a:extLst>
          </p:cNvPr>
          <p:cNvSpPr/>
          <p:nvPr/>
        </p:nvSpPr>
        <p:spPr>
          <a:xfrm>
            <a:off x="7278563" y="3379643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B6FED4B3-2B60-45FC-9B1B-4C50CB366C53}"/>
              </a:ext>
            </a:extLst>
          </p:cNvPr>
          <p:cNvSpPr/>
          <p:nvPr/>
        </p:nvSpPr>
        <p:spPr>
          <a:xfrm>
            <a:off x="7841425" y="3735576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0" name="椭圆 369">
            <a:extLst>
              <a:ext uri="{FF2B5EF4-FFF2-40B4-BE49-F238E27FC236}">
                <a16:creationId xmlns:a16="http://schemas.microsoft.com/office/drawing/2014/main" id="{2F7BFB98-F9D6-4A50-AF1B-1D1B20E98A54}"/>
              </a:ext>
            </a:extLst>
          </p:cNvPr>
          <p:cNvSpPr/>
          <p:nvPr/>
        </p:nvSpPr>
        <p:spPr>
          <a:xfrm>
            <a:off x="7799133" y="4143923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1" name="椭圆 370">
            <a:extLst>
              <a:ext uri="{FF2B5EF4-FFF2-40B4-BE49-F238E27FC236}">
                <a16:creationId xmlns:a16="http://schemas.microsoft.com/office/drawing/2014/main" id="{8EB18E8D-3025-4D55-BC1D-3AC5D86AB801}"/>
              </a:ext>
            </a:extLst>
          </p:cNvPr>
          <p:cNvSpPr/>
          <p:nvPr/>
        </p:nvSpPr>
        <p:spPr>
          <a:xfrm>
            <a:off x="6841461" y="4407526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CCFC22C6-8433-4F0C-AE77-F7F50A762473}"/>
              </a:ext>
            </a:extLst>
          </p:cNvPr>
          <p:cNvCxnSpPr>
            <a:cxnSpLocks/>
            <a:stCxn id="316" idx="0"/>
            <a:endCxn id="371" idx="4"/>
          </p:cNvCxnSpPr>
          <p:nvPr/>
        </p:nvCxnSpPr>
        <p:spPr>
          <a:xfrm flipH="1" flipV="1">
            <a:off x="7021767" y="4771346"/>
            <a:ext cx="56950" cy="1833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接箭头连接符 374">
            <a:extLst>
              <a:ext uri="{FF2B5EF4-FFF2-40B4-BE49-F238E27FC236}">
                <a16:creationId xmlns:a16="http://schemas.microsoft.com/office/drawing/2014/main" id="{4D4259CD-0BA9-4959-8F1D-AEB7EE9633D9}"/>
              </a:ext>
            </a:extLst>
          </p:cNvPr>
          <p:cNvCxnSpPr>
            <a:cxnSpLocks/>
            <a:stCxn id="316" idx="0"/>
            <a:endCxn id="370" idx="3"/>
          </p:cNvCxnSpPr>
          <p:nvPr/>
        </p:nvCxnSpPr>
        <p:spPr>
          <a:xfrm flipV="1">
            <a:off x="7078717" y="4454463"/>
            <a:ext cx="773226" cy="5002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箭头连接符 377">
            <a:extLst>
              <a:ext uri="{FF2B5EF4-FFF2-40B4-BE49-F238E27FC236}">
                <a16:creationId xmlns:a16="http://schemas.microsoft.com/office/drawing/2014/main" id="{084EED21-49A2-493D-BE80-5BBFCD8314B0}"/>
              </a:ext>
            </a:extLst>
          </p:cNvPr>
          <p:cNvCxnSpPr>
            <a:cxnSpLocks/>
            <a:stCxn id="316" idx="0"/>
            <a:endCxn id="369" idx="3"/>
          </p:cNvCxnSpPr>
          <p:nvPr/>
        </p:nvCxnSpPr>
        <p:spPr>
          <a:xfrm flipV="1">
            <a:off x="7078717" y="4046116"/>
            <a:ext cx="815518" cy="90858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箭头连接符 380">
            <a:extLst>
              <a:ext uri="{FF2B5EF4-FFF2-40B4-BE49-F238E27FC236}">
                <a16:creationId xmlns:a16="http://schemas.microsoft.com/office/drawing/2014/main" id="{7D70B1AB-1886-44F4-B617-ADB30F65833F}"/>
              </a:ext>
            </a:extLst>
          </p:cNvPr>
          <p:cNvCxnSpPr>
            <a:cxnSpLocks/>
            <a:stCxn id="316" idx="0"/>
            <a:endCxn id="368" idx="4"/>
          </p:cNvCxnSpPr>
          <p:nvPr/>
        </p:nvCxnSpPr>
        <p:spPr>
          <a:xfrm flipV="1">
            <a:off x="7078717" y="3743463"/>
            <a:ext cx="380152" cy="12112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箭头连接符 383">
            <a:extLst>
              <a:ext uri="{FF2B5EF4-FFF2-40B4-BE49-F238E27FC236}">
                <a16:creationId xmlns:a16="http://schemas.microsoft.com/office/drawing/2014/main" id="{9F68C9B0-7D56-460E-B116-8605F23636A6}"/>
              </a:ext>
            </a:extLst>
          </p:cNvPr>
          <p:cNvCxnSpPr>
            <a:cxnSpLocks/>
          </p:cNvCxnSpPr>
          <p:nvPr/>
        </p:nvCxnSpPr>
        <p:spPr>
          <a:xfrm flipH="1" flipV="1">
            <a:off x="6783252" y="3562488"/>
            <a:ext cx="309636" cy="13688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箭头连接符 387">
            <a:extLst>
              <a:ext uri="{FF2B5EF4-FFF2-40B4-BE49-F238E27FC236}">
                <a16:creationId xmlns:a16="http://schemas.microsoft.com/office/drawing/2014/main" id="{94A3DDD9-FF4E-4B83-939F-99510EB046BC}"/>
              </a:ext>
            </a:extLst>
          </p:cNvPr>
          <p:cNvCxnSpPr>
            <a:cxnSpLocks/>
          </p:cNvCxnSpPr>
          <p:nvPr/>
        </p:nvCxnSpPr>
        <p:spPr>
          <a:xfrm flipH="1" flipV="1">
            <a:off x="6109943" y="3046251"/>
            <a:ext cx="955302" cy="189578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接箭头连接符 391">
            <a:extLst>
              <a:ext uri="{FF2B5EF4-FFF2-40B4-BE49-F238E27FC236}">
                <a16:creationId xmlns:a16="http://schemas.microsoft.com/office/drawing/2014/main" id="{2EADF8F0-706D-42A7-A871-B22D668C9992}"/>
              </a:ext>
            </a:extLst>
          </p:cNvPr>
          <p:cNvCxnSpPr>
            <a:cxnSpLocks/>
            <a:stCxn id="402" idx="2"/>
            <a:endCxn id="324" idx="6"/>
          </p:cNvCxnSpPr>
          <p:nvPr/>
        </p:nvCxnSpPr>
        <p:spPr>
          <a:xfrm flipH="1">
            <a:off x="5697567" y="4035651"/>
            <a:ext cx="342662" cy="186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矩形 394">
            <a:extLst>
              <a:ext uri="{FF2B5EF4-FFF2-40B4-BE49-F238E27FC236}">
                <a16:creationId xmlns:a16="http://schemas.microsoft.com/office/drawing/2014/main" id="{CD7195CD-A49E-4DCF-BFD6-B06942BCB1F3}"/>
              </a:ext>
            </a:extLst>
          </p:cNvPr>
          <p:cNvSpPr/>
          <p:nvPr/>
        </p:nvSpPr>
        <p:spPr>
          <a:xfrm>
            <a:off x="658938" y="4428753"/>
            <a:ext cx="2586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Standard RNN</a:t>
            </a:r>
            <a:endParaRPr lang="zh-CN" altLang="en-US" sz="3200" dirty="0"/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BFE83F84-C4A8-4EE8-B916-2E766FEDE3EA}"/>
              </a:ext>
            </a:extLst>
          </p:cNvPr>
          <p:cNvSpPr/>
          <p:nvPr/>
        </p:nvSpPr>
        <p:spPr>
          <a:xfrm>
            <a:off x="4572000" y="6274462"/>
            <a:ext cx="3531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RNN with Attention</a:t>
            </a:r>
            <a:endParaRPr lang="zh-CN" altLang="en-US" sz="3200" dirty="0"/>
          </a:p>
        </p:txBody>
      </p: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838183C1-6A64-46E4-BEA4-C7E31841B0EB}"/>
              </a:ext>
            </a:extLst>
          </p:cNvPr>
          <p:cNvGrpSpPr/>
          <p:nvPr/>
        </p:nvGrpSpPr>
        <p:grpSpPr>
          <a:xfrm>
            <a:off x="6040229" y="3660818"/>
            <a:ext cx="360612" cy="556743"/>
            <a:chOff x="6844410" y="3628149"/>
            <a:chExt cx="360612" cy="556743"/>
          </a:xfrm>
        </p:grpSpPr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EA752D0E-EAC8-4727-BFF4-7202589BF81A}"/>
                </a:ext>
              </a:extLst>
            </p:cNvPr>
            <p:cNvGrpSpPr/>
            <p:nvPr/>
          </p:nvGrpSpPr>
          <p:grpSpPr>
            <a:xfrm>
              <a:off x="6924693" y="3628149"/>
              <a:ext cx="216046" cy="493023"/>
              <a:chOff x="2289624" y="671411"/>
              <a:chExt cx="216046" cy="493023"/>
            </a:xfrm>
          </p:grpSpPr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416BAEA6-09E6-4FBF-B351-1F35A4A6B2CB}"/>
                  </a:ext>
                </a:extLst>
              </p:cNvPr>
              <p:cNvSpPr/>
              <p:nvPr/>
            </p:nvSpPr>
            <p:spPr>
              <a:xfrm>
                <a:off x="2289624" y="948410"/>
                <a:ext cx="216046" cy="2160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1" name="文本框 400">
                <a:extLst>
                  <a:ext uri="{FF2B5EF4-FFF2-40B4-BE49-F238E27FC236}">
                    <a16:creationId xmlns:a16="http://schemas.microsoft.com/office/drawing/2014/main" id="{60663DE6-40A1-48C6-960E-1EBD826F7EA1}"/>
                  </a:ext>
                </a:extLst>
              </p:cNvPr>
              <p:cNvSpPr txBox="1"/>
              <p:nvPr/>
            </p:nvSpPr>
            <p:spPr>
              <a:xfrm>
                <a:off x="2303303" y="67141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402" name="椭圆 401">
              <a:extLst>
                <a:ext uri="{FF2B5EF4-FFF2-40B4-BE49-F238E27FC236}">
                  <a16:creationId xmlns:a16="http://schemas.microsoft.com/office/drawing/2014/main" id="{054252E1-FA69-4099-9D48-15B0E79403CD}"/>
                </a:ext>
              </a:extLst>
            </p:cNvPr>
            <p:cNvSpPr/>
            <p:nvPr/>
          </p:nvSpPr>
          <p:spPr>
            <a:xfrm>
              <a:off x="6844410" y="3821072"/>
              <a:ext cx="360612" cy="363820"/>
            </a:xfrm>
            <a:prstGeom prst="ellipse">
              <a:avLst/>
            </a:prstGeom>
            <a:noFill/>
            <a:ln w="857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8" name="任意多边形: 形状 427">
            <a:extLst>
              <a:ext uri="{FF2B5EF4-FFF2-40B4-BE49-F238E27FC236}">
                <a16:creationId xmlns:a16="http://schemas.microsoft.com/office/drawing/2014/main" id="{A3A47B7A-CB5B-4B58-9F7E-84521BA6774B}"/>
              </a:ext>
            </a:extLst>
          </p:cNvPr>
          <p:cNvSpPr/>
          <p:nvPr/>
        </p:nvSpPr>
        <p:spPr>
          <a:xfrm>
            <a:off x="5789007" y="2361652"/>
            <a:ext cx="2519534" cy="2637945"/>
          </a:xfrm>
          <a:custGeom>
            <a:avLst/>
            <a:gdLst>
              <a:gd name="connsiteX0" fmla="*/ 32892 w 2519534"/>
              <a:gd name="connsiteY0" fmla="*/ 322342 h 2637945"/>
              <a:gd name="connsiteX1" fmla="*/ 0 w 2519534"/>
              <a:gd name="connsiteY1" fmla="*/ 657842 h 2637945"/>
              <a:gd name="connsiteX2" fmla="*/ 394705 w 2519534"/>
              <a:gd name="connsiteY2" fmla="*/ 1045968 h 2637945"/>
              <a:gd name="connsiteX3" fmla="*/ 894665 w 2519534"/>
              <a:gd name="connsiteY3" fmla="*/ 1427516 h 2637945"/>
              <a:gd name="connsiteX4" fmla="*/ 1401203 w 2519534"/>
              <a:gd name="connsiteY4" fmla="*/ 1420938 h 2637945"/>
              <a:gd name="connsiteX5" fmla="*/ 1789330 w 2519534"/>
              <a:gd name="connsiteY5" fmla="*/ 1697231 h 2637945"/>
              <a:gd name="connsiteX6" fmla="*/ 1894584 w 2519534"/>
              <a:gd name="connsiteY6" fmla="*/ 2124829 h 2637945"/>
              <a:gd name="connsiteX7" fmla="*/ 1072282 w 2519534"/>
              <a:gd name="connsiteY7" fmla="*/ 1934054 h 2637945"/>
              <a:gd name="connsiteX8" fmla="*/ 605215 w 2519534"/>
              <a:gd name="connsiteY8" fmla="*/ 2039309 h 2637945"/>
              <a:gd name="connsiteX9" fmla="*/ 460489 w 2519534"/>
              <a:gd name="connsiteY9" fmla="*/ 2473485 h 2637945"/>
              <a:gd name="connsiteX10" fmla="*/ 1118331 w 2519534"/>
              <a:gd name="connsiteY10" fmla="*/ 2618210 h 2637945"/>
              <a:gd name="connsiteX11" fmla="*/ 1940633 w 2519534"/>
              <a:gd name="connsiteY11" fmla="*/ 2637945 h 2637945"/>
              <a:gd name="connsiteX12" fmla="*/ 2519534 w 2519534"/>
              <a:gd name="connsiteY12" fmla="*/ 2203770 h 2637945"/>
              <a:gd name="connsiteX13" fmla="*/ 2473485 w 2519534"/>
              <a:gd name="connsiteY13" fmla="*/ 1420938 h 2637945"/>
              <a:gd name="connsiteX14" fmla="*/ 2236662 w 2519534"/>
              <a:gd name="connsiteY14" fmla="*/ 1249899 h 2637945"/>
              <a:gd name="connsiteX15" fmla="*/ 2006417 w 2519534"/>
              <a:gd name="connsiteY15" fmla="*/ 1243321 h 2637945"/>
              <a:gd name="connsiteX16" fmla="*/ 1828800 w 2519534"/>
              <a:gd name="connsiteY16" fmla="*/ 907821 h 2637945"/>
              <a:gd name="connsiteX17" fmla="*/ 1670918 w 2519534"/>
              <a:gd name="connsiteY17" fmla="*/ 888086 h 2637945"/>
              <a:gd name="connsiteX18" fmla="*/ 1315684 w 2519534"/>
              <a:gd name="connsiteY18" fmla="*/ 1065703 h 2637945"/>
              <a:gd name="connsiteX19" fmla="*/ 1026233 w 2519534"/>
              <a:gd name="connsiteY19" fmla="*/ 690734 h 2637945"/>
              <a:gd name="connsiteX20" fmla="*/ 703891 w 2519534"/>
              <a:gd name="connsiteY20" fmla="*/ 690734 h 2637945"/>
              <a:gd name="connsiteX21" fmla="*/ 486803 w 2519534"/>
              <a:gd name="connsiteY21" fmla="*/ 138147 h 2637945"/>
              <a:gd name="connsiteX22" fmla="*/ 197353 w 2519534"/>
              <a:gd name="connsiteY22" fmla="*/ 0 h 2637945"/>
              <a:gd name="connsiteX23" fmla="*/ 59206 w 2519534"/>
              <a:gd name="connsiteY23" fmla="*/ 78941 h 2637945"/>
              <a:gd name="connsiteX24" fmla="*/ 32892 w 2519534"/>
              <a:gd name="connsiteY24" fmla="*/ 322342 h 263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19534" h="2637945">
                <a:moveTo>
                  <a:pt x="32892" y="322342"/>
                </a:moveTo>
                <a:lnTo>
                  <a:pt x="0" y="657842"/>
                </a:lnTo>
                <a:lnTo>
                  <a:pt x="394705" y="1045968"/>
                </a:lnTo>
                <a:lnTo>
                  <a:pt x="894665" y="1427516"/>
                </a:lnTo>
                <a:lnTo>
                  <a:pt x="1401203" y="1420938"/>
                </a:lnTo>
                <a:lnTo>
                  <a:pt x="1789330" y="1697231"/>
                </a:lnTo>
                <a:lnTo>
                  <a:pt x="1894584" y="2124829"/>
                </a:lnTo>
                <a:lnTo>
                  <a:pt x="1072282" y="1934054"/>
                </a:lnTo>
                <a:lnTo>
                  <a:pt x="605215" y="2039309"/>
                </a:lnTo>
                <a:lnTo>
                  <a:pt x="460489" y="2473485"/>
                </a:lnTo>
                <a:lnTo>
                  <a:pt x="1118331" y="2618210"/>
                </a:lnTo>
                <a:lnTo>
                  <a:pt x="1940633" y="2637945"/>
                </a:lnTo>
                <a:lnTo>
                  <a:pt x="2519534" y="2203770"/>
                </a:lnTo>
                <a:lnTo>
                  <a:pt x="2473485" y="1420938"/>
                </a:lnTo>
                <a:lnTo>
                  <a:pt x="2236662" y="1249899"/>
                </a:lnTo>
                <a:lnTo>
                  <a:pt x="2006417" y="1243321"/>
                </a:lnTo>
                <a:lnTo>
                  <a:pt x="1828800" y="907821"/>
                </a:lnTo>
                <a:lnTo>
                  <a:pt x="1670918" y="888086"/>
                </a:lnTo>
                <a:lnTo>
                  <a:pt x="1315684" y="1065703"/>
                </a:lnTo>
                <a:lnTo>
                  <a:pt x="1026233" y="690734"/>
                </a:lnTo>
                <a:lnTo>
                  <a:pt x="703891" y="690734"/>
                </a:lnTo>
                <a:lnTo>
                  <a:pt x="486803" y="138147"/>
                </a:lnTo>
                <a:lnTo>
                  <a:pt x="197353" y="0"/>
                </a:lnTo>
                <a:lnTo>
                  <a:pt x="59206" y="78941"/>
                </a:lnTo>
                <a:lnTo>
                  <a:pt x="32892" y="322342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2" name="直接箭头连接符 431">
            <a:extLst>
              <a:ext uri="{FF2B5EF4-FFF2-40B4-BE49-F238E27FC236}">
                <a16:creationId xmlns:a16="http://schemas.microsoft.com/office/drawing/2014/main" id="{43C63ED0-3278-4FAF-B5FA-46980C17EB86}"/>
              </a:ext>
            </a:extLst>
          </p:cNvPr>
          <p:cNvCxnSpPr>
            <a:cxnSpLocks/>
            <a:stCxn id="428" idx="4"/>
            <a:endCxn id="402" idx="6"/>
          </p:cNvCxnSpPr>
          <p:nvPr/>
        </p:nvCxnSpPr>
        <p:spPr>
          <a:xfrm flipH="1">
            <a:off x="6400841" y="3782590"/>
            <a:ext cx="789369" cy="253061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页脚占位符 438">
            <a:extLst>
              <a:ext uri="{FF2B5EF4-FFF2-40B4-BE49-F238E27FC236}">
                <a16:creationId xmlns:a16="http://schemas.microsoft.com/office/drawing/2014/main" id="{B8EB99E6-82BD-4D71-AC47-8DD34796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440" name="灯片编号占位符 439">
            <a:extLst>
              <a:ext uri="{FF2B5EF4-FFF2-40B4-BE49-F238E27FC236}">
                <a16:creationId xmlns:a16="http://schemas.microsoft.com/office/drawing/2014/main" id="{B9C64139-8F8A-4F0C-B963-975241FD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8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6" grpId="0" animBg="1"/>
      <p:bldP spid="101" grpId="0"/>
      <p:bldP spid="108" grpId="0" animBg="1"/>
      <p:bldP spid="113" grpId="0"/>
      <p:bldP spid="120" grpId="0" animBg="1"/>
      <p:bldP spid="208" grpId="0" animBg="1"/>
      <p:bldP spid="312" grpId="0" animBg="1"/>
      <p:bldP spid="313" grpId="0" animBg="1"/>
      <p:bldP spid="322" grpId="0"/>
      <p:bldP spid="324" grpId="0" animBg="1"/>
      <p:bldP spid="326" grpId="0"/>
      <p:bldP spid="331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4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EDAE616-ADB2-4F0E-B1C0-5ABF5DF74D0B}"/>
                  </a:ext>
                </a:extLst>
              </p:cNvPr>
              <p:cNvSpPr txBox="1"/>
              <p:nvPr/>
            </p:nvSpPr>
            <p:spPr>
              <a:xfrm>
                <a:off x="200913" y="4354941"/>
                <a:ext cx="5354742" cy="24932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b="1" dirty="0"/>
                  <a:t>Basic workflows for attention mechanism</a:t>
                </a:r>
              </a:p>
              <a:p>
                <a:r>
                  <a:rPr lang="en-US" altLang="zh-CN" b="1" dirty="0"/>
                  <a:t>Input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/>
                  <a:t>query vector 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dirty="0"/>
                  <a:t>Key/value vectors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/>
                  <a:t>s)</a:t>
                </a:r>
              </a:p>
              <a:p>
                <a:r>
                  <a:rPr lang="en-US" altLang="zh-CN" b="1" dirty="0"/>
                  <a:t>Output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Attention scores 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dirty="0"/>
                  <a:t>Combine the keys/values using normalized attention scores                                 (aka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soft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EDAE616-ADB2-4F0E-B1C0-5ABF5DF7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3" y="4354941"/>
                <a:ext cx="5354742" cy="2493247"/>
              </a:xfrm>
              <a:prstGeom prst="rect">
                <a:avLst/>
              </a:prstGeom>
              <a:blipFill>
                <a:blip r:embed="rId2"/>
                <a:stretch>
                  <a:fillRect l="-2614" t="-2920" r="-7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图片 105">
            <a:extLst>
              <a:ext uri="{FF2B5EF4-FFF2-40B4-BE49-F238E27FC236}">
                <a16:creationId xmlns:a16="http://schemas.microsoft.com/office/drawing/2014/main" id="{5C2EC61C-CF2B-4916-9E79-0FA0BF5B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63" y="6259797"/>
            <a:ext cx="1493528" cy="486018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A798015-227E-4185-AAE5-05BBA6915725}"/>
              </a:ext>
            </a:extLst>
          </p:cNvPr>
          <p:cNvCxnSpPr/>
          <p:nvPr/>
        </p:nvCxnSpPr>
        <p:spPr>
          <a:xfrm flipV="1">
            <a:off x="326443" y="120760"/>
            <a:ext cx="0" cy="36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CD06DF5-3D13-45A9-BAB9-15168A8B7D26}"/>
              </a:ext>
            </a:extLst>
          </p:cNvPr>
          <p:cNvCxnSpPr>
            <a:cxnSpLocks/>
          </p:cNvCxnSpPr>
          <p:nvPr/>
        </p:nvCxnSpPr>
        <p:spPr>
          <a:xfrm>
            <a:off x="326443" y="3721160"/>
            <a:ext cx="3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FC89F77-D48C-4161-91AC-3C2966B54FB1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1036786" y="1208934"/>
            <a:ext cx="495917" cy="386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47A96F-A517-42E3-B40F-FA672CBDFDB3}"/>
              </a:ext>
            </a:extLst>
          </p:cNvPr>
          <p:cNvGrpSpPr/>
          <p:nvPr/>
        </p:nvGrpSpPr>
        <p:grpSpPr>
          <a:xfrm>
            <a:off x="852379" y="642247"/>
            <a:ext cx="327592" cy="598323"/>
            <a:chOff x="2289624" y="566111"/>
            <a:chExt cx="327592" cy="59832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63660D9-01B2-45F3-A79F-2C9526B17D06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5A8819-4A8E-4D63-8549-46214D404B80}"/>
                    </a:ext>
                  </a:extLst>
                </p:cNvPr>
                <p:cNvSpPr txBox="1"/>
                <p:nvPr/>
              </p:nvSpPr>
              <p:spPr>
                <a:xfrm>
                  <a:off x="2297193" y="566111"/>
                  <a:ext cx="3200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B5A8819-4A8E-4D63-8549-46214D404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193" y="566111"/>
                  <a:ext cx="320023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8868" r="-7547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1CE25F-B8E1-45F7-8B26-5B7D80693641}"/>
              </a:ext>
            </a:extLst>
          </p:cNvPr>
          <p:cNvGrpSpPr/>
          <p:nvPr/>
        </p:nvGrpSpPr>
        <p:grpSpPr>
          <a:xfrm>
            <a:off x="1249633" y="705409"/>
            <a:ext cx="288541" cy="508949"/>
            <a:chOff x="2621451" y="940013"/>
            <a:chExt cx="288541" cy="50894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8ED3CDC-55F8-4230-B8C3-EE4E600D88D3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10E0EA-2B90-419B-8D9D-1AB0840428CD}"/>
                    </a:ext>
                  </a:extLst>
                </p:cNvPr>
                <p:cNvSpPr txBox="1"/>
                <p:nvPr/>
              </p:nvSpPr>
              <p:spPr>
                <a:xfrm>
                  <a:off x="2621451" y="940013"/>
                  <a:ext cx="2885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4810E0EA-2B90-419B-8D9D-1AB084042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451" y="940013"/>
                  <a:ext cx="28854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2766" r="-8511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FF9C87A-536E-44F8-8E01-FBC39A79D110}"/>
              </a:ext>
            </a:extLst>
          </p:cNvPr>
          <p:cNvCxnSpPr>
            <a:cxnSpLocks/>
            <a:stCxn id="16" idx="5"/>
            <a:endCxn id="23" idx="1"/>
          </p:cNvCxnSpPr>
          <p:nvPr/>
        </p:nvCxnSpPr>
        <p:spPr>
          <a:xfrm flipV="1">
            <a:off x="1685471" y="1733591"/>
            <a:ext cx="527556" cy="14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7CFDB49-71CA-49C3-8223-263849B1CC42}"/>
              </a:ext>
            </a:extLst>
          </p:cNvPr>
          <p:cNvGrpSpPr/>
          <p:nvPr/>
        </p:nvGrpSpPr>
        <p:grpSpPr>
          <a:xfrm>
            <a:off x="1501064" y="1186322"/>
            <a:ext cx="329142" cy="593158"/>
            <a:chOff x="2289624" y="571276"/>
            <a:chExt cx="329142" cy="59315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733E18C-0F10-4DF4-8AE9-11304753DB1E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879C959-7DE7-41D4-B0F9-228E57DEB8C6}"/>
                    </a:ext>
                  </a:extLst>
                </p:cNvPr>
                <p:cNvSpPr txBox="1"/>
                <p:nvPr/>
              </p:nvSpPr>
              <p:spPr>
                <a:xfrm>
                  <a:off x="2304706" y="571276"/>
                  <a:ext cx="31406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879C959-7DE7-41D4-B0F9-228E57DEB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706" y="571276"/>
                  <a:ext cx="31406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9608" r="-7843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8B0DEA6-3F1A-4267-B7A5-A25598D7B2E1}"/>
              </a:ext>
            </a:extLst>
          </p:cNvPr>
          <p:cNvGrpSpPr/>
          <p:nvPr/>
        </p:nvGrpSpPr>
        <p:grpSpPr>
          <a:xfrm>
            <a:off x="1801558" y="1090321"/>
            <a:ext cx="294503" cy="509048"/>
            <a:chOff x="2626682" y="939914"/>
            <a:chExt cx="294503" cy="50904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1134C31-B063-49B2-A54D-4D15729064B5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CE13890-5C4D-47E8-9B3B-C98B5D49296B}"/>
                    </a:ext>
                  </a:extLst>
                </p:cNvPr>
                <p:cNvSpPr txBox="1"/>
                <p:nvPr/>
              </p:nvSpPr>
              <p:spPr>
                <a:xfrm>
                  <a:off x="2626682" y="939914"/>
                  <a:ext cx="29450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0CE13890-5C4D-47E8-9B3B-C98B5D492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682" y="939914"/>
                  <a:ext cx="29450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2500" r="-8333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6F379C4-91FC-4DA5-BADD-7FE1A58FD705}"/>
              </a:ext>
            </a:extLst>
          </p:cNvPr>
          <p:cNvCxnSpPr>
            <a:cxnSpLocks/>
            <a:stCxn id="23" idx="5"/>
            <a:endCxn id="31" idx="2"/>
          </p:cNvCxnSpPr>
          <p:nvPr/>
        </p:nvCxnSpPr>
        <p:spPr>
          <a:xfrm>
            <a:off x="2365795" y="1886343"/>
            <a:ext cx="392737" cy="2781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D862AA-E6E3-4CE9-8307-EB737F870F88}"/>
              </a:ext>
            </a:extLst>
          </p:cNvPr>
          <p:cNvGrpSpPr/>
          <p:nvPr/>
        </p:nvGrpSpPr>
        <p:grpSpPr>
          <a:xfrm>
            <a:off x="2181388" y="1327775"/>
            <a:ext cx="341180" cy="590204"/>
            <a:chOff x="2289624" y="574230"/>
            <a:chExt cx="341180" cy="590204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49FEC80-CD1D-415F-ADCE-DE52ADB5517F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CCAE91F-B1EF-4646-890B-8EA0107AAE5F}"/>
                    </a:ext>
                  </a:extLst>
                </p:cNvPr>
                <p:cNvSpPr txBox="1"/>
                <p:nvPr/>
              </p:nvSpPr>
              <p:spPr>
                <a:xfrm>
                  <a:off x="2310781" y="574230"/>
                  <a:ext cx="3200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CCCAE91F-B1EF-4646-890B-8EA0107AA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781" y="574230"/>
                  <a:ext cx="320023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868" r="-7547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59F2667-C7EB-47B2-BF9F-2A146F1430C0}"/>
              </a:ext>
            </a:extLst>
          </p:cNvPr>
          <p:cNvGrpSpPr/>
          <p:nvPr/>
        </p:nvGrpSpPr>
        <p:grpSpPr>
          <a:xfrm>
            <a:off x="2505408" y="1349110"/>
            <a:ext cx="294503" cy="494037"/>
            <a:chOff x="2601457" y="954925"/>
            <a:chExt cx="294503" cy="49403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0528134-93F5-40C8-8334-8C01511785FA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E1614E8-E197-4829-90E4-DBF70E5357CF}"/>
                    </a:ext>
                  </a:extLst>
                </p:cNvPr>
                <p:cNvSpPr txBox="1"/>
                <p:nvPr/>
              </p:nvSpPr>
              <p:spPr>
                <a:xfrm>
                  <a:off x="2601457" y="954925"/>
                  <a:ext cx="29450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E1614E8-E197-4829-90E4-DBF70E535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457" y="954925"/>
                  <a:ext cx="29450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2500" r="-8333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9FD2206-BB02-458D-94E2-7D2A8A17CEBB}"/>
              </a:ext>
            </a:extLst>
          </p:cNvPr>
          <p:cNvCxnSpPr>
            <a:cxnSpLocks/>
            <a:stCxn id="12" idx="4"/>
            <a:endCxn id="16" idx="1"/>
          </p:cNvCxnSpPr>
          <p:nvPr/>
        </p:nvCxnSpPr>
        <p:spPr>
          <a:xfrm>
            <a:off x="1415272" y="1214358"/>
            <a:ext cx="117431" cy="380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92945EA-1C53-4EC6-99ED-28A31414AA81}"/>
              </a:ext>
            </a:extLst>
          </p:cNvPr>
          <p:cNvCxnSpPr>
            <a:cxnSpLocks/>
            <a:stCxn id="19" idx="4"/>
            <a:endCxn id="23" idx="1"/>
          </p:cNvCxnSpPr>
          <p:nvPr/>
        </p:nvCxnSpPr>
        <p:spPr>
          <a:xfrm>
            <a:off x="1961966" y="1599369"/>
            <a:ext cx="251061" cy="134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F95C0A8-1788-478A-9ED5-D1DCB3865FF5}"/>
              </a:ext>
            </a:extLst>
          </p:cNvPr>
          <p:cNvGrpSpPr/>
          <p:nvPr/>
        </p:nvGrpSpPr>
        <p:grpSpPr>
          <a:xfrm>
            <a:off x="2758532" y="1700517"/>
            <a:ext cx="431823" cy="571986"/>
            <a:chOff x="2289624" y="592448"/>
            <a:chExt cx="431823" cy="57198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2F06735-51A1-4C4B-AFE9-AE4316AEE6E6}"/>
                </a:ext>
              </a:extLst>
            </p:cNvPr>
            <p:cNvSpPr/>
            <p:nvPr/>
          </p:nvSpPr>
          <p:spPr>
            <a:xfrm>
              <a:off x="2289624" y="948410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7FB5154-BB23-4694-B9EF-32C879392713}"/>
                    </a:ext>
                  </a:extLst>
                </p:cNvPr>
                <p:cNvSpPr txBox="1"/>
                <p:nvPr/>
              </p:nvSpPr>
              <p:spPr>
                <a:xfrm>
                  <a:off x="2401424" y="592448"/>
                  <a:ext cx="3200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F7FB5154-BB23-4694-B9EF-32C879392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424" y="592448"/>
                  <a:ext cx="320023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9231" r="-7692" b="-1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C0272CA-F518-4FB3-AB64-EB48087326AD}"/>
              </a:ext>
            </a:extLst>
          </p:cNvPr>
          <p:cNvCxnSpPr>
            <a:cxnSpLocks/>
            <a:stCxn id="26" idx="4"/>
            <a:endCxn id="31" idx="2"/>
          </p:cNvCxnSpPr>
          <p:nvPr/>
        </p:nvCxnSpPr>
        <p:spPr>
          <a:xfrm>
            <a:off x="2691041" y="1843147"/>
            <a:ext cx="67491" cy="321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ECF45A7-6618-4D79-AC56-699B5EA22D25}"/>
              </a:ext>
            </a:extLst>
          </p:cNvPr>
          <p:cNvSpPr/>
          <p:nvPr/>
        </p:nvSpPr>
        <p:spPr>
          <a:xfrm>
            <a:off x="2700403" y="2471645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 dirty="0">
              <a:highlight>
                <a:srgbClr val="008000"/>
              </a:highlight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20F9F1D-084D-453C-8D6A-873740C9F524}"/>
              </a:ext>
            </a:extLst>
          </p:cNvPr>
          <p:cNvSpPr/>
          <p:nvPr/>
        </p:nvSpPr>
        <p:spPr>
          <a:xfrm>
            <a:off x="3118059" y="2384791"/>
            <a:ext cx="216046" cy="2160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C86B3F1-18F4-4C5A-91DC-604C61D3FE86}"/>
              </a:ext>
            </a:extLst>
          </p:cNvPr>
          <p:cNvGrpSpPr/>
          <p:nvPr/>
        </p:nvGrpSpPr>
        <p:grpSpPr>
          <a:xfrm>
            <a:off x="1735016" y="3200078"/>
            <a:ext cx="627027" cy="345344"/>
            <a:chOff x="3632312" y="2841842"/>
            <a:chExt cx="392227" cy="216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FF8302-A609-4FF5-9A7C-8BD523799E09}"/>
                    </a:ext>
                  </a:extLst>
                </p:cNvPr>
                <p:cNvSpPr txBox="1"/>
                <p:nvPr/>
              </p:nvSpPr>
              <p:spPr>
                <a:xfrm>
                  <a:off x="3831373" y="2858565"/>
                  <a:ext cx="193166" cy="1925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i="1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FF8302-A609-4FF5-9A7C-8BD523799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1373" y="2858565"/>
                  <a:ext cx="193166" cy="192525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10000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81EA5DA-C7AC-4697-ACE4-7F29415F035E}"/>
                </a:ext>
              </a:extLst>
            </p:cNvPr>
            <p:cNvSpPr/>
            <p:nvPr/>
          </p:nvSpPr>
          <p:spPr>
            <a:xfrm>
              <a:off x="3632312" y="2841842"/>
              <a:ext cx="216046" cy="2160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9E31401-D44A-4986-ABFA-966D6CCFE883}"/>
              </a:ext>
            </a:extLst>
          </p:cNvPr>
          <p:cNvGrpSpPr/>
          <p:nvPr/>
        </p:nvGrpSpPr>
        <p:grpSpPr>
          <a:xfrm>
            <a:off x="1745920" y="2354012"/>
            <a:ext cx="282119" cy="588813"/>
            <a:chOff x="3466541" y="2442390"/>
            <a:chExt cx="282119" cy="58881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3A4CB75-8298-4545-8676-11510F81FE8A}"/>
                </a:ext>
              </a:extLst>
            </p:cNvPr>
            <p:cNvSpPr/>
            <p:nvPr/>
          </p:nvSpPr>
          <p:spPr>
            <a:xfrm>
              <a:off x="3466541" y="2815179"/>
              <a:ext cx="216046" cy="2160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>
                <a:highlight>
                  <a:srgbClr val="008000"/>
                </a:highligh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340DFA1-EF85-496E-8C6A-E98A0E05023E}"/>
                    </a:ext>
                  </a:extLst>
                </p:cNvPr>
                <p:cNvSpPr txBox="1"/>
                <p:nvPr/>
              </p:nvSpPr>
              <p:spPr>
                <a:xfrm>
                  <a:off x="3543924" y="2442390"/>
                  <a:ext cx="20473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A340DFA1-EF85-496E-8C6A-E98A0E050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924" y="2442390"/>
                  <a:ext cx="204736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9412" r="-26471" b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AA3DE72-6CBD-4EAF-8D34-56A95A24DA82}"/>
              </a:ext>
            </a:extLst>
          </p:cNvPr>
          <p:cNvCxnSpPr>
            <a:cxnSpLocks/>
            <a:stCxn id="31" idx="4"/>
            <a:endCxn id="34" idx="0"/>
          </p:cNvCxnSpPr>
          <p:nvPr/>
        </p:nvCxnSpPr>
        <p:spPr>
          <a:xfrm flipH="1">
            <a:off x="2808426" y="2272503"/>
            <a:ext cx="58129" cy="199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9B68165-0CBA-42E0-AD88-932D5D64A751}"/>
              </a:ext>
            </a:extLst>
          </p:cNvPr>
          <p:cNvCxnSpPr>
            <a:cxnSpLocks/>
            <a:stCxn id="35" idx="2"/>
            <a:endCxn id="34" idx="6"/>
          </p:cNvCxnSpPr>
          <p:nvPr/>
        </p:nvCxnSpPr>
        <p:spPr>
          <a:xfrm flipH="1">
            <a:off x="2916449" y="2492803"/>
            <a:ext cx="201610" cy="86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DD774A4-B4EE-42B6-A9F5-2619AE8A30B1}"/>
                  </a:ext>
                </a:extLst>
              </p:cNvPr>
              <p:cNvSpPr txBox="1"/>
              <p:nvPr/>
            </p:nvSpPr>
            <p:spPr>
              <a:xfrm>
                <a:off x="2548996" y="2801110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DD774A4-B4EE-42B6-A9F5-2619AE8A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96" y="2801110"/>
                <a:ext cx="2500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6381777-007C-43F2-9207-818CED5DFA50}"/>
              </a:ext>
            </a:extLst>
          </p:cNvPr>
          <p:cNvSpPr/>
          <p:nvPr/>
        </p:nvSpPr>
        <p:spPr>
          <a:xfrm>
            <a:off x="693004" y="3350569"/>
            <a:ext cx="216046" cy="21602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 dirty="0">
              <a:highlight>
                <a:srgbClr val="0080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214478B-A4D2-46A8-B693-4962780654A1}"/>
                  </a:ext>
                </a:extLst>
              </p:cNvPr>
              <p:cNvSpPr txBox="1"/>
              <p:nvPr/>
            </p:nvSpPr>
            <p:spPr>
              <a:xfrm>
                <a:off x="414810" y="3304220"/>
                <a:ext cx="2977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214478B-A4D2-46A8-B693-496278065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10" y="3304220"/>
                <a:ext cx="297774" cy="307777"/>
              </a:xfrm>
              <a:prstGeom prst="rect">
                <a:avLst/>
              </a:prstGeom>
              <a:blipFill>
                <a:blip r:embed="rId14"/>
                <a:stretch>
                  <a:fillRect l="-20408" r="-6122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D17FB67F-0B1C-4F6C-87CB-CAE42AC6D909}"/>
              </a:ext>
            </a:extLst>
          </p:cNvPr>
          <p:cNvSpPr/>
          <p:nvPr/>
        </p:nvSpPr>
        <p:spPr>
          <a:xfrm>
            <a:off x="2544690" y="2719698"/>
            <a:ext cx="213842" cy="237277"/>
          </a:xfrm>
          <a:custGeom>
            <a:avLst/>
            <a:gdLst>
              <a:gd name="connsiteX0" fmla="*/ 580292 w 580292"/>
              <a:gd name="connsiteY0" fmla="*/ 0 h 386861"/>
              <a:gd name="connsiteX1" fmla="*/ 316523 w 580292"/>
              <a:gd name="connsiteY1" fmla="*/ 263769 h 386861"/>
              <a:gd name="connsiteX2" fmla="*/ 0 w 580292"/>
              <a:gd name="connsiteY2" fmla="*/ 386861 h 386861"/>
              <a:gd name="connsiteX3" fmla="*/ 0 w 580292"/>
              <a:gd name="connsiteY3" fmla="*/ 386861 h 3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2" h="386861">
                <a:moveTo>
                  <a:pt x="580292" y="0"/>
                </a:moveTo>
                <a:cubicBezTo>
                  <a:pt x="496765" y="99646"/>
                  <a:pt x="413238" y="199292"/>
                  <a:pt x="316523" y="263769"/>
                </a:cubicBezTo>
                <a:cubicBezTo>
                  <a:pt x="219808" y="328246"/>
                  <a:pt x="0" y="386861"/>
                  <a:pt x="0" y="386861"/>
                </a:cubicBezTo>
                <a:lnTo>
                  <a:pt x="0" y="386861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A0298F8-1B09-4CBF-8B05-19FB3DB20AB6}"/>
              </a:ext>
            </a:extLst>
          </p:cNvPr>
          <p:cNvGrpSpPr/>
          <p:nvPr/>
        </p:nvGrpSpPr>
        <p:grpSpPr>
          <a:xfrm>
            <a:off x="2152972" y="3755546"/>
            <a:ext cx="299871" cy="493023"/>
            <a:chOff x="2679067" y="955939"/>
            <a:chExt cx="299871" cy="493023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A4FBC37-2BBC-46A5-AE0F-FB2CCDA09008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8ABFCAB-F637-4228-BD38-DBA32D41C161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2888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38ABFCAB-F637-4228-BD38-DBA32D41C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288861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12766" r="-8511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D7A262D-C29B-4882-AA93-158DE4BBF75A}"/>
              </a:ext>
            </a:extLst>
          </p:cNvPr>
          <p:cNvCxnSpPr>
            <a:cxnSpLocks/>
            <a:stCxn id="54" idx="4"/>
            <a:endCxn id="12" idx="7"/>
          </p:cNvCxnSpPr>
          <p:nvPr/>
        </p:nvCxnSpPr>
        <p:spPr>
          <a:xfrm flipH="1">
            <a:off x="1491656" y="494906"/>
            <a:ext cx="206900" cy="53506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7E629F5-5F69-479A-B3BF-708BC0D10001}"/>
              </a:ext>
            </a:extLst>
          </p:cNvPr>
          <p:cNvGrpSpPr/>
          <p:nvPr/>
        </p:nvGrpSpPr>
        <p:grpSpPr>
          <a:xfrm>
            <a:off x="1590533" y="1883"/>
            <a:ext cx="316157" cy="493023"/>
            <a:chOff x="2679067" y="955939"/>
            <a:chExt cx="316157" cy="493023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8FE6CF6-FA5F-4AF0-BECE-1CED24C501C5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8973A04-3D48-4401-AAFF-3B098CF92D53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30514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38973A04-3D48-4401-AAFF-3B098CF92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305147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2000" r="-8000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3838908-7918-4278-9B75-71F066AA700F}"/>
              </a:ext>
            </a:extLst>
          </p:cNvPr>
          <p:cNvGrpSpPr/>
          <p:nvPr/>
        </p:nvGrpSpPr>
        <p:grpSpPr>
          <a:xfrm>
            <a:off x="2544690" y="164817"/>
            <a:ext cx="322121" cy="493023"/>
            <a:chOff x="2679067" y="955939"/>
            <a:chExt cx="322121" cy="493023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D56ACB2-59BC-4097-A99A-8A4CBE89A99B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6E4A548-DCB9-488A-8187-ADA8860C3B06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3111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6E4A548-DCB9-488A-8187-ADA8860C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311111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9804" r="-9804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094FA77-1E34-417C-965B-D615389D7999}"/>
              </a:ext>
            </a:extLst>
          </p:cNvPr>
          <p:cNvGrpSpPr/>
          <p:nvPr/>
        </p:nvGrpSpPr>
        <p:grpSpPr>
          <a:xfrm>
            <a:off x="3020014" y="338080"/>
            <a:ext cx="322121" cy="493023"/>
            <a:chOff x="2679067" y="955939"/>
            <a:chExt cx="322121" cy="49302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09E2720-4E4C-4EF6-A021-57C4DA9D3906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5ED6C84-CA85-4BEA-BAEE-6E612A59E5A8}"/>
                    </a:ext>
                  </a:extLst>
                </p:cNvPr>
                <p:cNvSpPr txBox="1"/>
                <p:nvPr/>
              </p:nvSpPr>
              <p:spPr>
                <a:xfrm>
                  <a:off x="2690077" y="955939"/>
                  <a:ext cx="3111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i="1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5ED6C84-CA85-4BEA-BAEE-6E612A59E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077" y="955939"/>
                  <a:ext cx="311111" cy="307777"/>
                </a:xfrm>
                <a:prstGeom prst="rect">
                  <a:avLst/>
                </a:prstGeom>
                <a:blipFill>
                  <a:blip r:embed="rId18"/>
                  <a:stretch>
                    <a:fillRect l="-9804" r="-9804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190E05E-6663-4B2A-93F4-340B47CE2966}"/>
              </a:ext>
            </a:extLst>
          </p:cNvPr>
          <p:cNvGrpSpPr/>
          <p:nvPr/>
        </p:nvGrpSpPr>
        <p:grpSpPr>
          <a:xfrm>
            <a:off x="3532106" y="1272809"/>
            <a:ext cx="216046" cy="493023"/>
            <a:chOff x="2679067" y="955939"/>
            <a:chExt cx="216046" cy="493023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CE6754A-BB1B-409B-82CB-BC138070C763}"/>
                </a:ext>
              </a:extLst>
            </p:cNvPr>
            <p:cNvSpPr/>
            <p:nvPr/>
          </p:nvSpPr>
          <p:spPr>
            <a:xfrm>
              <a:off x="2679067" y="1232938"/>
              <a:ext cx="216046" cy="21602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i="1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CE61E10-2D03-444F-9F75-B2E5CF6A353E}"/>
                </a:ext>
              </a:extLst>
            </p:cNvPr>
            <p:cNvSpPr txBox="1"/>
            <p:nvPr/>
          </p:nvSpPr>
          <p:spPr>
            <a:xfrm>
              <a:off x="2690077" y="955939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CN" altLang="en-US" sz="2000" i="1" dirty="0"/>
            </a:p>
          </p:txBody>
        </p:sp>
      </p:grp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ECFE093-AA67-44A1-89E2-D29FD6BFCF0F}"/>
              </a:ext>
            </a:extLst>
          </p:cNvPr>
          <p:cNvCxnSpPr>
            <a:cxnSpLocks/>
            <a:stCxn id="57" idx="3"/>
            <a:endCxn id="19" idx="7"/>
          </p:cNvCxnSpPr>
          <p:nvPr/>
        </p:nvCxnSpPr>
        <p:spPr>
          <a:xfrm flipH="1">
            <a:off x="2038350" y="626204"/>
            <a:ext cx="537979" cy="7887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3386FB8-1DB1-43A7-8454-467A960F8D84}"/>
              </a:ext>
            </a:extLst>
          </p:cNvPr>
          <p:cNvCxnSpPr>
            <a:cxnSpLocks/>
            <a:stCxn id="60" idx="4"/>
            <a:endCxn id="26" idx="7"/>
          </p:cNvCxnSpPr>
          <p:nvPr/>
        </p:nvCxnSpPr>
        <p:spPr>
          <a:xfrm flipH="1">
            <a:off x="2767425" y="831103"/>
            <a:ext cx="360612" cy="82765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B31421B-71DB-472E-9EC2-BF4322691DAF}"/>
              </a:ext>
            </a:extLst>
          </p:cNvPr>
          <p:cNvCxnSpPr>
            <a:cxnSpLocks/>
            <a:stCxn id="63" idx="3"/>
            <a:endCxn id="35" idx="0"/>
          </p:cNvCxnSpPr>
          <p:nvPr/>
        </p:nvCxnSpPr>
        <p:spPr>
          <a:xfrm flipH="1">
            <a:off x="3226082" y="1734196"/>
            <a:ext cx="337663" cy="65059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02FB72D-ECBB-47B2-85B9-B01D423B4223}"/>
              </a:ext>
            </a:extLst>
          </p:cNvPr>
          <p:cNvCxnSpPr>
            <a:cxnSpLocks/>
            <a:stCxn id="50" idx="1"/>
            <a:endCxn id="38" idx="4"/>
          </p:cNvCxnSpPr>
          <p:nvPr/>
        </p:nvCxnSpPr>
        <p:spPr>
          <a:xfrm flipH="1" flipV="1">
            <a:off x="1907703" y="3545415"/>
            <a:ext cx="276908" cy="51876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09A144C6-E934-45E5-A44B-018EC3652330}"/>
              </a:ext>
            </a:extLst>
          </p:cNvPr>
          <p:cNvSpPr/>
          <p:nvPr/>
        </p:nvSpPr>
        <p:spPr>
          <a:xfrm>
            <a:off x="1903277" y="2983796"/>
            <a:ext cx="639420" cy="151268"/>
          </a:xfrm>
          <a:custGeom>
            <a:avLst/>
            <a:gdLst>
              <a:gd name="connsiteX0" fmla="*/ 639420 w 639420"/>
              <a:gd name="connsiteY0" fmla="*/ 32893 h 151268"/>
              <a:gd name="connsiteX1" fmla="*/ 455225 w 639420"/>
              <a:gd name="connsiteY1" fmla="*/ 124990 h 151268"/>
              <a:gd name="connsiteX2" fmla="*/ 271029 w 639420"/>
              <a:gd name="connsiteY2" fmla="*/ 144726 h 151268"/>
              <a:gd name="connsiteX3" fmla="*/ 40784 w 639420"/>
              <a:gd name="connsiteY3" fmla="*/ 26314 h 151268"/>
              <a:gd name="connsiteX4" fmla="*/ 1314 w 639420"/>
              <a:gd name="connsiteY4" fmla="*/ 0 h 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420" h="151268">
                <a:moveTo>
                  <a:pt x="639420" y="32893"/>
                </a:moveTo>
                <a:cubicBezTo>
                  <a:pt x="578022" y="69622"/>
                  <a:pt x="516624" y="106351"/>
                  <a:pt x="455225" y="124990"/>
                </a:cubicBezTo>
                <a:cubicBezTo>
                  <a:pt x="393826" y="143629"/>
                  <a:pt x="340102" y="161172"/>
                  <a:pt x="271029" y="144726"/>
                </a:cubicBezTo>
                <a:cubicBezTo>
                  <a:pt x="201956" y="128280"/>
                  <a:pt x="85736" y="50435"/>
                  <a:pt x="40784" y="26314"/>
                </a:cubicBezTo>
                <a:cubicBezTo>
                  <a:pt x="-4168" y="2193"/>
                  <a:pt x="-1427" y="1096"/>
                  <a:pt x="1314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31DC7AF3-51AD-4F6B-A94C-0F2097A6F013}"/>
              </a:ext>
            </a:extLst>
          </p:cNvPr>
          <p:cNvSpPr/>
          <p:nvPr/>
        </p:nvSpPr>
        <p:spPr>
          <a:xfrm>
            <a:off x="772096" y="940470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C5F0BAB-01A6-4176-A452-F7D2DB9DE6D9}"/>
              </a:ext>
            </a:extLst>
          </p:cNvPr>
          <p:cNvSpPr/>
          <p:nvPr/>
        </p:nvSpPr>
        <p:spPr>
          <a:xfrm>
            <a:off x="1417762" y="1467455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60FBA845-1C31-4BB4-B7C3-2413D012090A}"/>
              </a:ext>
            </a:extLst>
          </p:cNvPr>
          <p:cNvSpPr/>
          <p:nvPr/>
        </p:nvSpPr>
        <p:spPr>
          <a:xfrm>
            <a:off x="2107550" y="1625020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9A7C16F-7EA5-4D90-95FF-062B406BC41D}"/>
              </a:ext>
            </a:extLst>
          </p:cNvPr>
          <p:cNvSpPr/>
          <p:nvPr/>
        </p:nvSpPr>
        <p:spPr>
          <a:xfrm>
            <a:off x="2670412" y="1980953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453F7FC1-552B-4BD4-BA7F-DD6496043EC3}"/>
              </a:ext>
            </a:extLst>
          </p:cNvPr>
          <p:cNvSpPr/>
          <p:nvPr/>
        </p:nvSpPr>
        <p:spPr>
          <a:xfrm>
            <a:off x="2628120" y="2389300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F7D2E2B5-CC43-43AD-A844-9CC6A567E882}"/>
              </a:ext>
            </a:extLst>
          </p:cNvPr>
          <p:cNvSpPr/>
          <p:nvPr/>
        </p:nvSpPr>
        <p:spPr>
          <a:xfrm>
            <a:off x="1670448" y="2652903"/>
            <a:ext cx="360612" cy="363820"/>
          </a:xfrm>
          <a:prstGeom prst="ellipse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i="1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733B2605-7FF1-4B87-B5A9-81061800E942}"/>
              </a:ext>
            </a:extLst>
          </p:cNvPr>
          <p:cNvCxnSpPr>
            <a:cxnSpLocks/>
            <a:stCxn id="38" idx="0"/>
            <a:endCxn id="75" idx="4"/>
          </p:cNvCxnSpPr>
          <p:nvPr/>
        </p:nvCxnSpPr>
        <p:spPr>
          <a:xfrm flipH="1" flipV="1">
            <a:off x="1850754" y="3016723"/>
            <a:ext cx="56950" cy="1833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17766A9-424A-4608-89C4-0BBE56C8E2E3}"/>
              </a:ext>
            </a:extLst>
          </p:cNvPr>
          <p:cNvCxnSpPr>
            <a:cxnSpLocks/>
            <a:stCxn id="38" idx="0"/>
            <a:endCxn id="74" idx="3"/>
          </p:cNvCxnSpPr>
          <p:nvPr/>
        </p:nvCxnSpPr>
        <p:spPr>
          <a:xfrm flipV="1">
            <a:off x="1907704" y="2699840"/>
            <a:ext cx="773226" cy="5002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7A12F9F-DBE4-4D78-BCD4-C147835D0FB1}"/>
              </a:ext>
            </a:extLst>
          </p:cNvPr>
          <p:cNvCxnSpPr>
            <a:cxnSpLocks/>
            <a:stCxn id="38" idx="0"/>
            <a:endCxn id="73" idx="3"/>
          </p:cNvCxnSpPr>
          <p:nvPr/>
        </p:nvCxnSpPr>
        <p:spPr>
          <a:xfrm flipV="1">
            <a:off x="1907704" y="2291493"/>
            <a:ext cx="815518" cy="90858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76CB4DF-FB3D-48A4-BA56-28690B7AB002}"/>
              </a:ext>
            </a:extLst>
          </p:cNvPr>
          <p:cNvCxnSpPr>
            <a:cxnSpLocks/>
            <a:stCxn id="38" idx="0"/>
            <a:endCxn id="72" idx="4"/>
          </p:cNvCxnSpPr>
          <p:nvPr/>
        </p:nvCxnSpPr>
        <p:spPr>
          <a:xfrm flipV="1">
            <a:off x="1907704" y="1988840"/>
            <a:ext cx="380152" cy="12112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6DE50853-1221-475D-84AF-E8B28A0F1379}"/>
              </a:ext>
            </a:extLst>
          </p:cNvPr>
          <p:cNvCxnSpPr>
            <a:cxnSpLocks/>
          </p:cNvCxnSpPr>
          <p:nvPr/>
        </p:nvCxnSpPr>
        <p:spPr>
          <a:xfrm flipH="1" flipV="1">
            <a:off x="1612239" y="1807865"/>
            <a:ext cx="309636" cy="13688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4E84F463-7549-4CAC-BBED-5BD3E90A6CF6}"/>
              </a:ext>
            </a:extLst>
          </p:cNvPr>
          <p:cNvCxnSpPr>
            <a:cxnSpLocks/>
          </p:cNvCxnSpPr>
          <p:nvPr/>
        </p:nvCxnSpPr>
        <p:spPr>
          <a:xfrm flipH="1" flipV="1">
            <a:off x="938930" y="1291628"/>
            <a:ext cx="955302" cy="189578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52F82E1-1255-474B-9458-4926585B64AD}"/>
              </a:ext>
            </a:extLst>
          </p:cNvPr>
          <p:cNvCxnSpPr>
            <a:cxnSpLocks/>
            <a:stCxn id="75" idx="3"/>
            <a:endCxn id="45" idx="6"/>
          </p:cNvCxnSpPr>
          <p:nvPr/>
        </p:nvCxnSpPr>
        <p:spPr>
          <a:xfrm flipH="1">
            <a:off x="909050" y="2963443"/>
            <a:ext cx="814208" cy="495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E458EC27-AECF-4AE2-B96C-7BC6C47DAA17}"/>
              </a:ext>
            </a:extLst>
          </p:cNvPr>
          <p:cNvSpPr/>
          <p:nvPr/>
        </p:nvSpPr>
        <p:spPr>
          <a:xfrm>
            <a:off x="2314181" y="3875728"/>
            <a:ext cx="792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/>
              <a:t>query</a:t>
            </a:r>
            <a:endParaRPr lang="zh-CN" altLang="en-US" sz="2000" b="1" i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2A6AA9A-EBB0-4DB1-96E3-68773EEBB9C9}"/>
              </a:ext>
            </a:extLst>
          </p:cNvPr>
          <p:cNvCxnSpPr>
            <a:cxnSpLocks/>
            <a:stCxn id="38" idx="2"/>
            <a:endCxn id="45" idx="6"/>
          </p:cNvCxnSpPr>
          <p:nvPr/>
        </p:nvCxnSpPr>
        <p:spPr>
          <a:xfrm flipH="1">
            <a:off x="909050" y="3372748"/>
            <a:ext cx="825965" cy="85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4FBC21D3-8DE1-4341-9CE6-9C398B96C0C4}"/>
              </a:ext>
            </a:extLst>
          </p:cNvPr>
          <p:cNvSpPr/>
          <p:nvPr/>
        </p:nvSpPr>
        <p:spPr>
          <a:xfrm>
            <a:off x="3378898" y="1177732"/>
            <a:ext cx="545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/>
              <a:t>key</a:t>
            </a:r>
            <a:endParaRPr lang="zh-CN" altLang="en-US" sz="2000" b="1" i="1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9E54AB9-605E-4DAE-A2A4-B9D7B45F1865}"/>
              </a:ext>
            </a:extLst>
          </p:cNvPr>
          <p:cNvSpPr/>
          <p:nvPr/>
        </p:nvSpPr>
        <p:spPr>
          <a:xfrm>
            <a:off x="2857594" y="2589815"/>
            <a:ext cx="763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/>
              <a:t>value</a:t>
            </a:r>
            <a:endParaRPr lang="zh-CN" altLang="en-US" sz="2000" b="1" i="1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5B29FE7-209B-4C83-8362-F42E52B53888}"/>
              </a:ext>
            </a:extLst>
          </p:cNvPr>
          <p:cNvSpPr/>
          <p:nvPr/>
        </p:nvSpPr>
        <p:spPr>
          <a:xfrm>
            <a:off x="616937" y="2636916"/>
            <a:ext cx="968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/>
              <a:t>context</a:t>
            </a:r>
            <a:endParaRPr lang="zh-CN" altLang="en-US" sz="2000" b="1" i="1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CA05638-8699-409E-8098-8B80E5E75F2E}"/>
              </a:ext>
            </a:extLst>
          </p:cNvPr>
          <p:cNvSpPr/>
          <p:nvPr/>
        </p:nvSpPr>
        <p:spPr>
          <a:xfrm>
            <a:off x="2330908" y="3206379"/>
            <a:ext cx="1810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/>
              <a:t>projected query</a:t>
            </a:r>
            <a:endParaRPr lang="zh-CN" altLang="en-US" sz="2000" i="1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17E5146F-2521-4040-BD68-E055E6C4FB97}"/>
              </a:ext>
            </a:extLst>
          </p:cNvPr>
          <p:cNvSpPr/>
          <p:nvPr/>
        </p:nvSpPr>
        <p:spPr>
          <a:xfrm>
            <a:off x="4644009" y="3425890"/>
            <a:ext cx="3960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>
                <a:highlight>
                  <a:srgbClr val="FFFF00"/>
                </a:highlight>
              </a:rPr>
              <a:t>Essentially, attention is noting but information retrieval (or addressing)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9E79F-26E1-468D-822E-954818B6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014" y="1153074"/>
            <a:ext cx="4946788" cy="21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>
            <a:extLst>
              <a:ext uri="{FF2B5EF4-FFF2-40B4-BE49-F238E27FC236}">
                <a16:creationId xmlns:a16="http://schemas.microsoft.com/office/drawing/2014/main" id="{E9A9D8D1-D5EA-460D-B77A-BF95635C2EC1}"/>
              </a:ext>
            </a:extLst>
          </p:cNvPr>
          <p:cNvSpPr/>
          <p:nvPr/>
        </p:nvSpPr>
        <p:spPr>
          <a:xfrm>
            <a:off x="7872857" y="1032831"/>
            <a:ext cx="9980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/>
              <a:t>Context</a:t>
            </a:r>
          </a:p>
          <a:p>
            <a:r>
              <a:rPr lang="en-US" altLang="zh-CN" sz="2000" b="1" i="1" dirty="0"/>
              <a:t>vector</a:t>
            </a:r>
            <a:endParaRPr lang="zh-CN" altLang="en-US" sz="2000" b="1" i="1" dirty="0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F35B02D0-0C28-400E-8C91-0C912EBD86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6530" y="5685331"/>
            <a:ext cx="2423269" cy="343528"/>
          </a:xfrm>
          <a:prstGeom prst="rect">
            <a:avLst/>
          </a:prstGeom>
        </p:spPr>
      </p:pic>
      <p:sp>
        <p:nvSpPr>
          <p:cNvPr id="99" name="矩形 98">
            <a:extLst>
              <a:ext uri="{FF2B5EF4-FFF2-40B4-BE49-F238E27FC236}">
                <a16:creationId xmlns:a16="http://schemas.microsoft.com/office/drawing/2014/main" id="{DD19B94C-ABB2-4C6C-917C-7D1165BD4DC9}"/>
              </a:ext>
            </a:extLst>
          </p:cNvPr>
          <p:cNvSpPr/>
          <p:nvPr/>
        </p:nvSpPr>
        <p:spPr>
          <a:xfrm>
            <a:off x="2767425" y="4985026"/>
            <a:ext cx="244827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With a bit abuse of notations, we may use </a:t>
            </a:r>
            <a:r>
              <a:rPr lang="en-US" altLang="zh-CN" sz="1200" dirty="0" err="1"/>
              <a:t>hi’s</a:t>
            </a:r>
            <a:r>
              <a:rPr lang="en-US" altLang="zh-CN" sz="1200" dirty="0"/>
              <a:t>, key’s, or even Xi’s here. Using Xi means that keys=values. </a:t>
            </a:r>
            <a:endParaRPr lang="zh-CN" altLang="en-US" sz="1200" dirty="0"/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id="{DC77742C-2E7D-4CBA-A873-3E00EC8BC3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6865" y="4320658"/>
            <a:ext cx="2738891" cy="1550878"/>
          </a:xfrm>
          <a:prstGeom prst="rect">
            <a:avLst/>
          </a:prstGeom>
        </p:spPr>
      </p:pic>
      <p:sp>
        <p:nvSpPr>
          <p:cNvPr id="107" name="页脚占位符 106">
            <a:extLst>
              <a:ext uri="{FF2B5EF4-FFF2-40B4-BE49-F238E27FC236}">
                <a16:creationId xmlns:a16="http://schemas.microsoft.com/office/drawing/2014/main" id="{2DA8BEA0-9083-4FE2-BD12-C69F6215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108" name="灯片编号占位符 107">
            <a:extLst>
              <a:ext uri="{FF2B5EF4-FFF2-40B4-BE49-F238E27FC236}">
                <a16:creationId xmlns:a16="http://schemas.microsoft.com/office/drawing/2014/main" id="{DEB96F20-43DC-4564-A004-57746CFB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84" grpId="0"/>
      <p:bldP spid="89" grpId="0"/>
      <p:bldP spid="90" grpId="0"/>
      <p:bldP spid="94" grpId="0"/>
      <p:bldP spid="96" grpId="0"/>
      <p:bldP spid="97" grpId="0"/>
      <p:bldP spid="100" grpId="0"/>
      <p:bldP spid="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37AA3-90D0-462E-9783-478E56DA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Attention function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54C88-A91C-4BFA-B1A0-17D7898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EC5B32-96EE-4752-AD96-32A22A93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25528"/>
            <a:ext cx="7156818" cy="3600635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C05EF-EBE2-468D-8ECD-557C17D5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1FBD20-DDAE-456E-B293-4886884D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429A0-9771-45C2-AECE-78DDE8F1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Attention in Seq2seq models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DD14D-9ABE-41A4-A94D-2C6C724B7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bottleneck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D5118-98D0-42BB-99A5-00DED3E7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" y="2276872"/>
            <a:ext cx="4356324" cy="194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810E35-DBED-4D25-BF37-63BFCDE47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61" y="3161035"/>
            <a:ext cx="4337273" cy="19241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506E0E-B9E3-4705-B14D-8B64A14BA54C}"/>
              </a:ext>
            </a:extLst>
          </p:cNvPr>
          <p:cNvSpPr/>
          <p:nvPr/>
        </p:nvSpPr>
        <p:spPr>
          <a:xfrm>
            <a:off x="4139952" y="3645024"/>
            <a:ext cx="936104" cy="2160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32F86D5-D5B2-4D88-AA7F-F03CF46B1DF6}"/>
              </a:ext>
            </a:extLst>
          </p:cNvPr>
          <p:cNvCxnSpPr>
            <a:cxnSpLocks/>
          </p:cNvCxnSpPr>
          <p:nvPr/>
        </p:nvCxnSpPr>
        <p:spPr>
          <a:xfrm flipH="1">
            <a:off x="4508894" y="2934978"/>
            <a:ext cx="287867" cy="634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4C2DE5B-5B58-4DBD-8F4C-BA6F49FF3DA3}"/>
              </a:ext>
            </a:extLst>
          </p:cNvPr>
          <p:cNvSpPr/>
          <p:nvPr/>
        </p:nvSpPr>
        <p:spPr>
          <a:xfrm>
            <a:off x="4723918" y="2324125"/>
            <a:ext cx="2241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This hidden state vector is the bottleneck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677E14-1EFF-4A55-8EEB-E749542FB1FB}"/>
              </a:ext>
            </a:extLst>
          </p:cNvPr>
          <p:cNvSpPr/>
          <p:nvPr/>
        </p:nvSpPr>
        <p:spPr>
          <a:xfrm>
            <a:off x="556684" y="5336179"/>
            <a:ext cx="822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last encoder hidden state is the bottleneck -- all information in the source sentence must pass through it to get to the decoder.</a:t>
            </a:r>
            <a:endParaRPr lang="zh-CN" altLang="en-US" dirty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7F6E59C0-C3CE-47C2-B3A2-659FB9FE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FB332CD-C915-4C06-80A4-85408DAA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5B539-CCF5-453F-8BE3-21F812D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Learning to Pay Attention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5D20C-9C9C-4571-8987-8F26D8DA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8744399" cy="356888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2AAF2-A370-430C-810C-E9C00A75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38A349-4A5A-403A-9F4D-EEEB50E5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4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0C41E-C8D9-4530-8A29-8AE87BF7F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98424-5130-494B-ABF9-D984FC08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82"/>
            <a:ext cx="9144000" cy="5142436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62F7B3-02C8-414B-96B2-0E1822163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38035-EBCB-41B5-8CA6-EE277AAC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9B17D3-E675-42AF-AC16-76501D72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A5C9FE-D44B-4C18-8001-00F58225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13049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ED30E-9801-495A-AE29-AC61389F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AACA1-3445-43C1-8888-E0D86AA1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4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85317-E24E-4DB3-BD58-6FBE79C6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475FD-864E-41B1-A4F4-057DC0C5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7D1F88-F76D-450A-BB5F-73C7D2F3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04" y="980728"/>
            <a:ext cx="799147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11E5B-D461-4EE6-932D-2E4F5899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1EA42A-EFFA-4F3D-952F-771D345C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2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80346F-A9E9-44D6-9327-3E330BEFD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3D7769-7339-4FD8-97B9-0AC80199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331"/>
            <a:ext cx="9144000" cy="5149337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66085C-C4E0-41DE-B09F-3232CAB0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53E739-A83F-42C8-9AF2-E9B64389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4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06BCF-7176-4DCB-A419-CBF300CD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91A973-5856-4B95-9D87-BA6EF156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40"/>
            <a:ext cx="9144000" cy="5140319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F2163B-6F39-4962-ADB3-AC1F2777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CBA034-D391-4431-A021-7492F025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3996F-3FD4-4B5D-BAEC-8AAF14BE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FBA4C-B0EE-44C6-A8F1-780794411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7088C-0489-4738-953B-67B7C7FB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54"/>
            <a:ext cx="9144000" cy="514509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27E3E6-3212-4FE9-B377-6F67AD9F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31D7F-F39A-4631-9D95-CCD2AB25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0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8D528-1A3C-41C4-8DDF-975A5373E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00CBBE-E528-478B-943C-AC67E0FA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383"/>
            <a:ext cx="9144000" cy="51432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AAF8E0-2C94-4840-973C-E3FDED08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69" y="4365104"/>
            <a:ext cx="2933851" cy="138437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480829-B2B1-447D-8067-15E7C5A5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9B30A-80D6-4320-91BB-7429C802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9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CF359-553D-4187-AB77-EF531BE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3C6C7-2F15-4807-966D-2A3DDB81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ED793-A7C3-485E-8626-A92CB4E3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06"/>
            <a:ext cx="9144000" cy="513898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A147C9-0E43-4ECB-BFA4-EDFB6C1D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166D96-E522-4CEC-B161-69B2485E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08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E2210-0A48-466A-A225-2FF2057C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9B682-35B1-4A2F-9C61-24682591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alignment matrix">
            <a:extLst>
              <a:ext uri="{FF2B5EF4-FFF2-40B4-BE49-F238E27FC236}">
                <a16:creationId xmlns:a16="http://schemas.microsoft.com/office/drawing/2014/main" id="{5AD2B68D-0DF1-4BF4-A0F9-16AFB2E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6157077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1C15E7-E800-48C9-9D54-4A1AB7314406}"/>
              </a:ext>
            </a:extLst>
          </p:cNvPr>
          <p:cNvSpPr/>
          <p:nvPr/>
        </p:nvSpPr>
        <p:spPr>
          <a:xfrm>
            <a:off x="1259632" y="5705872"/>
            <a:ext cx="4837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Attention achieves the ``alignment’’ in translation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C280E6-E61C-4322-8F92-67668E95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ADD97-B04B-4841-A33D-65F71E01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3262D-F568-410C-999F-42DCEA9B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Proximity Measures in Attention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D3F26-29B4-42A7-93B1-B0064C674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Evaluating the relatedness among the query and keys/values (dot product, concatenation, distance)</a:t>
            </a:r>
          </a:p>
          <a:p>
            <a:pPr lvl="1"/>
            <a:r>
              <a:rPr lang="en-US" altLang="zh-CN" sz="2000" b="1" dirty="0"/>
              <a:t>Feature similarity </a:t>
            </a:r>
            <a:r>
              <a:rPr lang="en-US" altLang="zh-CN" sz="2000" dirty="0"/>
              <a:t>(latent space embedding): points that are close to each other (or higher inner product) are more related</a:t>
            </a:r>
          </a:p>
          <a:p>
            <a:pPr lvl="1"/>
            <a:r>
              <a:rPr lang="en-US" altLang="zh-CN" sz="2000" b="1" dirty="0"/>
              <a:t>Temporal relation</a:t>
            </a:r>
            <a:r>
              <a:rPr lang="en-US" altLang="zh-CN" sz="2000" dirty="0"/>
              <a:t>: points temporally closer to the query time point are considered more related</a:t>
            </a:r>
          </a:p>
          <a:p>
            <a:r>
              <a:rPr lang="en-US" altLang="zh-CN" sz="2400" dirty="0"/>
              <a:t>Which measure should be used?</a:t>
            </a:r>
          </a:p>
          <a:p>
            <a:pPr lvl="1"/>
            <a:r>
              <a:rPr lang="en-US" altLang="zh-CN" sz="2000" dirty="0"/>
              <a:t>Close points (using feature based similarity) can be far away in time</a:t>
            </a:r>
          </a:p>
          <a:p>
            <a:pPr lvl="1"/>
            <a:r>
              <a:rPr lang="en-US" altLang="zh-CN" sz="2000" dirty="0"/>
              <a:t>Close points (using temporal relation) can be very dis-similar in terms of feature similarity</a:t>
            </a:r>
          </a:p>
          <a:p>
            <a:pPr lvl="1"/>
            <a:r>
              <a:rPr lang="en-US" altLang="zh-CN" sz="2000" b="1" dirty="0"/>
              <a:t>Good ways to combine the two?</a:t>
            </a:r>
            <a:endParaRPr lang="zh-CN" altLang="en-US" sz="2000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B19625-A3F4-422B-B6A3-9085952B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608B9B-DAA7-4635-A51E-BA2B18CE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28868F-772F-48CB-976F-BF14F83B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AEE31-7290-4316-9DE7-3EEE8DA63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333C58-6028-4DE7-BBED-1ED74909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8" y="1615337"/>
            <a:ext cx="4520671" cy="2339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1B418-BF41-4600-AF3A-43E497F2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277484"/>
            <a:ext cx="4391235" cy="23058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3F141A-7E92-47F8-915A-53971747164E}"/>
              </a:ext>
            </a:extLst>
          </p:cNvPr>
          <p:cNvSpPr/>
          <p:nvPr/>
        </p:nvSpPr>
        <p:spPr>
          <a:xfrm>
            <a:off x="1484061" y="3908152"/>
            <a:ext cx="19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Temporal location 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258DD4-B399-4B3A-92BE-1F6CCA906C4B}"/>
              </a:ext>
            </a:extLst>
          </p:cNvPr>
          <p:cNvGrpSpPr/>
          <p:nvPr/>
        </p:nvGrpSpPr>
        <p:grpSpPr>
          <a:xfrm>
            <a:off x="2007221" y="1026710"/>
            <a:ext cx="1408591" cy="619527"/>
            <a:chOff x="5213856" y="1671445"/>
            <a:chExt cx="1408591" cy="61952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91AAE8A-EF9B-4DE2-AECD-A33258DE390E}"/>
                </a:ext>
              </a:extLst>
            </p:cNvPr>
            <p:cNvSpPr/>
            <p:nvPr/>
          </p:nvSpPr>
          <p:spPr>
            <a:xfrm>
              <a:off x="5213856" y="1671445"/>
              <a:ext cx="1408591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query time point</a:t>
              </a:r>
              <a:endParaRPr lang="zh-CN" altLang="en-US" sz="1400" dirty="0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9C1F73F6-6FF2-4D85-8007-653E7A22DA99}"/>
                </a:ext>
              </a:extLst>
            </p:cNvPr>
            <p:cNvSpPr/>
            <p:nvPr/>
          </p:nvSpPr>
          <p:spPr>
            <a:xfrm rot="10800000">
              <a:off x="5220072" y="1996932"/>
              <a:ext cx="1396160" cy="294040"/>
            </a:xfrm>
            <a:prstGeom prst="triangle">
              <a:avLst>
                <a:gd name="adj" fmla="val 48321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32F1D2-04BB-4AF9-94F7-47DD497404B1}"/>
              </a:ext>
            </a:extLst>
          </p:cNvPr>
          <p:cNvGrpSpPr/>
          <p:nvPr/>
        </p:nvGrpSpPr>
        <p:grpSpPr>
          <a:xfrm>
            <a:off x="6012160" y="3651241"/>
            <a:ext cx="1408591" cy="619527"/>
            <a:chOff x="5213856" y="1671445"/>
            <a:chExt cx="1408591" cy="61952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58D162F-0BA9-4BA3-A736-08E8833D191D}"/>
                </a:ext>
              </a:extLst>
            </p:cNvPr>
            <p:cNvSpPr/>
            <p:nvPr/>
          </p:nvSpPr>
          <p:spPr>
            <a:xfrm>
              <a:off x="5213856" y="1671445"/>
              <a:ext cx="1408591" cy="307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query time point</a:t>
              </a:r>
              <a:endParaRPr lang="zh-CN" altLang="en-US" sz="1400" dirty="0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A04F7DF5-E827-4168-A619-5C2657EC2E6B}"/>
                </a:ext>
              </a:extLst>
            </p:cNvPr>
            <p:cNvSpPr/>
            <p:nvPr/>
          </p:nvSpPr>
          <p:spPr>
            <a:xfrm rot="10800000">
              <a:off x="5220072" y="1996932"/>
              <a:ext cx="1396160" cy="294040"/>
            </a:xfrm>
            <a:prstGeom prst="triangle">
              <a:avLst>
                <a:gd name="adj" fmla="val 48321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5C6A3C4-8D3D-4A58-824D-16415BB80A06}"/>
              </a:ext>
            </a:extLst>
          </p:cNvPr>
          <p:cNvSpPr/>
          <p:nvPr/>
        </p:nvSpPr>
        <p:spPr>
          <a:xfrm>
            <a:off x="755576" y="1751696"/>
            <a:ext cx="1615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</a:rPr>
              <a:t>Temporal similarity</a:t>
            </a:r>
            <a:endParaRPr lang="zh-CN" altLang="en-US" sz="1400" b="1" dirty="0">
              <a:solidFill>
                <a:srgbClr val="0000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BFFB949-CAEE-4313-83C1-84FB25284852}"/>
              </a:ext>
            </a:extLst>
          </p:cNvPr>
          <p:cNvSpPr/>
          <p:nvPr/>
        </p:nvSpPr>
        <p:spPr>
          <a:xfrm>
            <a:off x="2442592" y="3029277"/>
            <a:ext cx="1488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E86D1"/>
                </a:solidFill>
              </a:rPr>
              <a:t>Feature similarity</a:t>
            </a:r>
            <a:endParaRPr lang="zh-CN" altLang="en-US" sz="1400" b="1" dirty="0">
              <a:solidFill>
                <a:srgbClr val="4E86D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C162E3-2D86-4195-AFF5-D9F136334BA6}"/>
              </a:ext>
            </a:extLst>
          </p:cNvPr>
          <p:cNvSpPr/>
          <p:nvPr/>
        </p:nvSpPr>
        <p:spPr>
          <a:xfrm>
            <a:off x="4716016" y="4435345"/>
            <a:ext cx="1615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</a:rPr>
              <a:t>Temporal similarity</a:t>
            </a:r>
            <a:endParaRPr lang="zh-CN" altLang="en-US" sz="1400" b="1" dirty="0">
              <a:solidFill>
                <a:srgbClr val="0000FF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2C7A2-9CDB-480C-8B6C-ADD7FB91EAAE}"/>
              </a:ext>
            </a:extLst>
          </p:cNvPr>
          <p:cNvSpPr/>
          <p:nvPr/>
        </p:nvSpPr>
        <p:spPr>
          <a:xfrm>
            <a:off x="6392823" y="5702282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4E86D1"/>
                </a:solidFill>
              </a:rPr>
              <a:t>combined similarity</a:t>
            </a:r>
            <a:endParaRPr lang="zh-CN" altLang="en-US" sz="1400" b="1" dirty="0">
              <a:solidFill>
                <a:srgbClr val="4E86D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C5B785-C7D7-477E-AEF4-BBB54C492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700" y="2678287"/>
            <a:ext cx="2554416" cy="8130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5B0E99-F919-4CB0-B35E-BF867173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7" y="1689862"/>
            <a:ext cx="1686125" cy="6227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490BEEB-BDC7-4DCB-A3C6-634F49259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197" y="5135252"/>
            <a:ext cx="2554416" cy="81300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A09249-79C9-47E5-BCA9-9A15C0AF1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5" y="5182532"/>
            <a:ext cx="1686125" cy="62273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C549DBD-CBD5-4380-A2D4-4F258604E908}"/>
              </a:ext>
            </a:extLst>
          </p:cNvPr>
          <p:cNvSpPr/>
          <p:nvPr/>
        </p:nvSpPr>
        <p:spPr>
          <a:xfrm>
            <a:off x="1619672" y="535405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*</a:t>
            </a:r>
            <a:endParaRPr lang="zh-CN" altLang="en-US" sz="2800" b="1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12C0E73-4C13-4E29-B6CE-BFB9E4B962F8}"/>
              </a:ext>
            </a:extLst>
          </p:cNvPr>
          <p:cNvCxnSpPr>
            <a:cxnSpLocks/>
          </p:cNvCxnSpPr>
          <p:nvPr/>
        </p:nvCxnSpPr>
        <p:spPr>
          <a:xfrm flipV="1">
            <a:off x="3409597" y="2058652"/>
            <a:ext cx="1826300" cy="189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59BF1A6-A7E2-4FFB-9DE8-383C9EDB2EA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985671" y="3084791"/>
            <a:ext cx="1069029" cy="421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D55811A-DCC3-444B-801B-AA6DDAB2FC49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4360613" y="5541756"/>
            <a:ext cx="1913416" cy="540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793532BF-98C3-495F-AFA0-9DDC8051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1BF71357-DC0A-4E38-B4A8-B35ECC7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43761-E39E-4823-9E62-D317F52DA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The goal of pooling is to summarize a set of items into a reduced representation </a:t>
            </a:r>
          </a:p>
          <a:p>
            <a:pPr lvl="1"/>
            <a:r>
              <a:rPr lang="en-US" altLang="zh-CN" sz="2000" dirty="0"/>
              <a:t>CNN pooling reduces feature map size</a:t>
            </a:r>
          </a:p>
          <a:p>
            <a:pPr lvl="1"/>
            <a:r>
              <a:rPr lang="en-US" altLang="zh-CN" sz="2000" dirty="0"/>
              <a:t>Attention so far is actually a kind of pooling: reducing the set of keys/values to a single context vector</a:t>
            </a:r>
          </a:p>
          <a:p>
            <a:pPr lvl="1"/>
            <a:r>
              <a:rPr lang="en-US" altLang="zh-CN" sz="2000" dirty="0"/>
              <a:t>Deep sets: given Sets {X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,…}, find a permutation invariant summarization of the set. </a:t>
            </a:r>
          </a:p>
          <a:p>
            <a:pPr lvl="2"/>
            <a:r>
              <a:rPr lang="en-US" altLang="zh-CN" sz="1600" dirty="0"/>
              <a:t>Theorem:  all functions are of the form (or some combination thereof)</a:t>
            </a:r>
          </a:p>
          <a:p>
            <a:pPr lvl="2"/>
            <a:endParaRPr lang="en-US" altLang="zh-CN" sz="1600" dirty="0"/>
          </a:p>
          <a:p>
            <a:pPr lvl="2"/>
            <a:endParaRPr lang="en-US" altLang="zh-CN" sz="1600" dirty="0"/>
          </a:p>
          <a:p>
            <a:pPr lvl="2"/>
            <a:endParaRPr lang="en-US" altLang="zh-CN" sz="1600" dirty="0"/>
          </a:p>
          <a:p>
            <a:r>
              <a:rPr lang="en-US" altLang="zh-CN" sz="2400" dirty="0"/>
              <a:t>Attention pooling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615F2B-94B7-4638-A350-9AD8874B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Attention Pooling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4BFDF-A73E-4CC8-9788-8006F7E2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446842"/>
            <a:ext cx="2201198" cy="82035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F26427D-867B-4620-A80C-3A018441D4A7}"/>
              </a:ext>
            </a:extLst>
          </p:cNvPr>
          <p:cNvGrpSpPr/>
          <p:nvPr/>
        </p:nvGrpSpPr>
        <p:grpSpPr>
          <a:xfrm>
            <a:off x="3347864" y="4293096"/>
            <a:ext cx="4467469" cy="1771197"/>
            <a:chOff x="3347864" y="4293096"/>
            <a:chExt cx="4467469" cy="17711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07F5F98-45AA-4CF8-81FA-3696DA833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5157192"/>
              <a:ext cx="3109280" cy="90710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DE54A1C-B15A-4756-8DC2-15FC8838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4293096"/>
              <a:ext cx="2091205" cy="936104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05F8CA1-F4C2-4B7B-A08B-5923621D1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07" y="6042210"/>
            <a:ext cx="2731613" cy="354956"/>
          </a:xfrm>
          <a:prstGeom prst="rect">
            <a:avLst/>
          </a:prstGeom>
        </p:spPr>
      </p:pic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661A4C8-5FE7-464F-952B-D123C8B4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F3F7EB-B70B-425E-A538-BC36F648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17E3F-4D6C-49B3-9E15-77C1AAF7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Iterative Attention (Pooling)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ADCA6-09D2-4580-A9E0-452BB177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0F6A3-2944-4E7B-B122-8773D9F5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" y="1484784"/>
            <a:ext cx="9112718" cy="4877051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F9F55-D0ED-457D-B8B2-A6BBA158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BF9BC-F687-4A17-B6BC-BAEE8445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ADCB9-D356-4F15-90C4-602B87A29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Human Visual System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117320-E755-4852-A47C-E2E7FAD5B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CFFBA-ED79-4C0D-AE1D-6E294E60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8" y="1190510"/>
            <a:ext cx="8833304" cy="447698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96462-477D-451E-B7B0-4D66B04B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25E2D6-F7B3-4911-B632-6D860607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2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05001-8C7A-44E4-B66D-F7F0B9D6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E2C9BE-9781-44BD-943E-3FB77E17F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A84765-8167-41FD-9DCC-A2927BCE6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782149" cy="3962604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96E484-DB9C-4229-873C-EAC7FDA2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DB0C5F-BECB-43B3-8498-551530EB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48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2867C-B61C-4C75-B9E0-8925AC08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Visual Question Answering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E1752-3C21-4579-8426-87D3FF45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F30AB-B844-45C0-A9F3-D646D375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7638"/>
            <a:ext cx="7861704" cy="511201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4A7D9-63CB-4C24-9505-9D5411DB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43D06-3B61-4ACE-9248-89582143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1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2A9D1-B6E4-432E-B21F-211A8043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Memory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52CA2-24A0-4F95-A211-2E2413DF9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Motivation</a:t>
            </a:r>
          </a:p>
          <a:p>
            <a:pPr lvl="1"/>
            <a:r>
              <a:rPr lang="en-US" altLang="zh-CN" sz="2000" dirty="0"/>
              <a:t>Attention provides a flexible framework to attend useful historical records in order to predict the future more accurately.</a:t>
            </a:r>
          </a:p>
          <a:p>
            <a:pPr lvl="1"/>
            <a:r>
              <a:rPr lang="en-US" altLang="zh-CN" sz="2000" dirty="0"/>
              <a:t>When making predictions, attend to the history (source, keys, </a:t>
            </a:r>
            <a:r>
              <a:rPr lang="en-US" altLang="zh-CN" sz="2000" dirty="0" err="1"/>
              <a:t>ect</a:t>
            </a:r>
            <a:r>
              <a:rPr lang="en-US" altLang="zh-CN" sz="2000" dirty="0"/>
              <a:t>.).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But what if we have a long history of data, say 100GB?</a:t>
            </a:r>
          </a:p>
          <a:p>
            <a:pPr lvl="2"/>
            <a:r>
              <a:rPr lang="en-US" altLang="zh-CN" sz="1600" i="1" dirty="0"/>
              <a:t>Repeatedly attending to the large amount of history record becomes costly </a:t>
            </a:r>
          </a:p>
          <a:p>
            <a:pPr lvl="2"/>
            <a:r>
              <a:rPr lang="en-US" altLang="zh-CN" sz="1600" i="1" dirty="0"/>
              <a:t>Need more effective strategies</a:t>
            </a:r>
          </a:p>
          <a:p>
            <a:r>
              <a:rPr lang="en-US" altLang="zh-CN" sz="2400" dirty="0"/>
              <a:t>Solution</a:t>
            </a:r>
          </a:p>
          <a:p>
            <a:pPr lvl="1"/>
            <a:r>
              <a:rPr lang="en-US" altLang="zh-CN" sz="2000" dirty="0"/>
              <a:t>Rather than</a:t>
            </a:r>
            <a:r>
              <a:rPr lang="zh-CN" altLang="en-US" sz="2000" dirty="0"/>
              <a:t> </a:t>
            </a:r>
            <a:r>
              <a:rPr lang="en-US" altLang="zh-CN" sz="2000" dirty="0"/>
              <a:t>accessing</a:t>
            </a:r>
            <a:r>
              <a:rPr lang="zh-CN" altLang="en-US" sz="2000" dirty="0"/>
              <a:t> </a:t>
            </a:r>
            <a:r>
              <a:rPr lang="en-US" altLang="zh-CN" sz="2000" dirty="0"/>
              <a:t>raw,</a:t>
            </a:r>
            <a:r>
              <a:rPr lang="zh-CN" altLang="en-US" sz="2000" dirty="0"/>
              <a:t> </a:t>
            </a:r>
            <a:r>
              <a:rPr lang="en-US" altLang="zh-CN" sz="2000" dirty="0"/>
              <a:t>unprocessed</a:t>
            </a:r>
            <a:r>
              <a:rPr lang="zh-CN" altLang="en-US" sz="2000" dirty="0"/>
              <a:t> </a:t>
            </a:r>
            <a:r>
              <a:rPr lang="en-US" altLang="zh-CN" sz="2000" dirty="0"/>
              <a:t>historical</a:t>
            </a:r>
            <a:r>
              <a:rPr lang="zh-CN" altLang="en-US" sz="2000" dirty="0"/>
              <a:t> </a:t>
            </a:r>
            <a:r>
              <a:rPr lang="en-US" altLang="zh-CN" sz="2000" dirty="0"/>
              <a:t>data,</a:t>
            </a:r>
            <a:r>
              <a:rPr lang="zh-CN" altLang="en-US" sz="2000" dirty="0"/>
              <a:t> </a:t>
            </a:r>
            <a:r>
              <a:rPr lang="en-US" altLang="zh-CN" sz="2000" dirty="0"/>
              <a:t>build</a:t>
            </a:r>
            <a:r>
              <a:rPr lang="zh-CN" altLang="en-US" sz="2000" dirty="0"/>
              <a:t> </a:t>
            </a:r>
            <a:r>
              <a:rPr lang="en-US" altLang="zh-CN" sz="2000" dirty="0"/>
              <a:t>a compact set of information source, i.e., memory.</a:t>
            </a:r>
          </a:p>
          <a:p>
            <a:pPr lvl="1"/>
            <a:r>
              <a:rPr lang="en-US" altLang="zh-CN" sz="2000" dirty="0"/>
              <a:t>Makes information retrieval easier.</a:t>
            </a: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85956C-6C29-4CD3-BA6A-AC7351B2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2802E9-FB66-4A84-817B-D33F1C1C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75FE2-BE72-4569-A464-CE6D3605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Human Memory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6954C5-8D07-4B18-8848-9908393C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Memory</a:t>
            </a:r>
            <a:r>
              <a:rPr lang="en-US" altLang="zh-CN" sz="2400" dirty="0"/>
              <a:t> is our ability to </a:t>
            </a:r>
            <a:r>
              <a:rPr lang="en-US" altLang="zh-CN" sz="2400" dirty="0">
                <a:hlinkClick r:id="rId2"/>
              </a:rPr>
              <a:t>encode</a:t>
            </a:r>
            <a:r>
              <a:rPr lang="en-US" altLang="zh-CN" sz="2400" dirty="0"/>
              <a:t>, </a:t>
            </a:r>
            <a:r>
              <a:rPr lang="en-US" altLang="zh-CN" sz="2400" dirty="0">
                <a:hlinkClick r:id="rId3"/>
              </a:rPr>
              <a:t>store</a:t>
            </a:r>
            <a:r>
              <a:rPr lang="en-US" altLang="zh-CN" sz="2400" dirty="0"/>
              <a:t>, </a:t>
            </a:r>
            <a:r>
              <a:rPr lang="en-US" altLang="zh-CN" sz="2400" dirty="0">
                <a:hlinkClick r:id="rId4"/>
              </a:rPr>
              <a:t>retain</a:t>
            </a:r>
            <a:r>
              <a:rPr lang="en-US" altLang="zh-CN" sz="2400" dirty="0"/>
              <a:t> and subsequently recall information and past experiences in the human brain. </a:t>
            </a:r>
          </a:p>
          <a:p>
            <a:r>
              <a:rPr lang="en-US" altLang="zh-CN" sz="2400" dirty="0"/>
              <a:t>When do we recall things (even unconsciously)? Or why do we need to remember things?</a:t>
            </a:r>
          </a:p>
          <a:p>
            <a:pPr lvl="1"/>
            <a:r>
              <a:rPr lang="en-US" altLang="zh-CN" sz="2000" dirty="0"/>
              <a:t>When we need to take actions, make predictions, etc.</a:t>
            </a:r>
          </a:p>
          <a:p>
            <a:pPr lvl="1"/>
            <a:r>
              <a:rPr lang="en-US" altLang="zh-CN" sz="2000" dirty="0"/>
              <a:t>We need to learn and adapt from previous experiences </a:t>
            </a:r>
          </a:p>
          <a:p>
            <a:pPr lvl="1"/>
            <a:r>
              <a:rPr lang="en-US" altLang="zh-CN" sz="2000" dirty="0"/>
              <a:t>the use of past experience to affect or influence current </a:t>
            </a:r>
            <a:r>
              <a:rPr lang="en-US" altLang="zh-CN" sz="2000" dirty="0" err="1"/>
              <a:t>behaviour</a:t>
            </a:r>
            <a:r>
              <a:rPr lang="en-US" altLang="zh-CN" sz="2000" dirty="0"/>
              <a:t>.</a:t>
            </a:r>
          </a:p>
          <a:p>
            <a:r>
              <a:rPr lang="en-US" altLang="zh-CN" sz="2400" dirty="0"/>
              <a:t>Neural Basis for memory</a:t>
            </a:r>
          </a:p>
          <a:p>
            <a:pPr lvl="1"/>
            <a:r>
              <a:rPr lang="en-US" altLang="zh-CN" sz="2000" dirty="0"/>
              <a:t>How memory is organized, achieved and related to learning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06FAB8-26A5-4200-BC40-4F313C70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56CD25-8D3D-463F-A4B3-F0A1C72F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37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4E4B4-1085-4481-BEA7-9C710F0B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End-to-End Memory Network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C7E89-D3D4-4DDA-A5DC-1C0685504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267FCC-73F8-46AB-984E-6B77BDA1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52"/>
            <a:ext cx="9144000" cy="53562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5DEE32D-EFD0-4B1F-B456-D92AFC411838}"/>
              </a:ext>
            </a:extLst>
          </p:cNvPr>
          <p:cNvSpPr/>
          <p:nvPr/>
        </p:nvSpPr>
        <p:spPr>
          <a:xfrm>
            <a:off x="-252536" y="10527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Networks with </a:t>
            </a:r>
            <a:r>
              <a:rPr lang="en-US" altLang="zh-CN" sz="1200" b="1" dirty="0"/>
              <a:t>long-term dependencies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Attention ‘distribution’ over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So far specific architectures tailored to QA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/>
              <a:t>Some empirical evidence that the gradient vanishing problem or capacity limitations can be overcome by having an external memory</a:t>
            </a:r>
            <a:endParaRPr lang="zh-CN" altLang="en-US" sz="1200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E705B7-9DF5-4369-BEF8-0C5D4C59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122F4-79C4-4147-8D6F-616D1DB0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1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A7AA4-93D6-42F7-9A86-0D3D0684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348844-D948-4846-BD45-62D09AE50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7364D-5DE3-45E9-87D5-A090EB2E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273"/>
            <a:ext cx="9144000" cy="5193111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5A2E2-C0DC-4B83-B261-08A0A616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F920C-1366-44A9-B164-EB2F0BAF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5D2ED-FB04-4E5C-8083-D8AF590F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Self-Attention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B362A-4940-4707-85C1-5E4FE981B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Query and key are from the same set.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DCAB1E-BA1D-4967-8CFB-821D725E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39F26F-C076-4A92-8A3B-34002A7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96D3A6-EEBA-486C-A8D8-DC22F93E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" y="2298708"/>
            <a:ext cx="4070329" cy="39663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22E39E-4C3B-4BF5-A8B5-42A4029F168B}"/>
              </a:ext>
            </a:extLst>
          </p:cNvPr>
          <p:cNvSpPr/>
          <p:nvPr/>
        </p:nvSpPr>
        <p:spPr>
          <a:xfrm>
            <a:off x="4267200" y="248392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”The </a:t>
            </a:r>
            <a:r>
              <a:rPr lang="en-US" altLang="zh-CN" b="1" i="1" u="sng" dirty="0">
                <a:solidFill>
                  <a:srgbClr val="FF0000"/>
                </a:solidFill>
              </a:rPr>
              <a:t>animal</a:t>
            </a:r>
            <a:r>
              <a:rPr lang="en-US" altLang="zh-CN" dirty="0"/>
              <a:t> didn't cross the street because </a:t>
            </a:r>
            <a:r>
              <a:rPr lang="en-US" altLang="zh-CN" b="1" i="1" dirty="0">
                <a:solidFill>
                  <a:srgbClr val="FF0000"/>
                </a:solidFill>
              </a:rPr>
              <a:t>it</a:t>
            </a:r>
            <a:r>
              <a:rPr lang="en-US" altLang="zh-CN" dirty="0"/>
              <a:t> was too tired”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”The animal didn't cross the </a:t>
            </a:r>
            <a:r>
              <a:rPr lang="en-US" altLang="zh-CN" b="1" i="1" u="sng" dirty="0">
                <a:solidFill>
                  <a:srgbClr val="FF0000"/>
                </a:solidFill>
              </a:rPr>
              <a:t>street</a:t>
            </a:r>
            <a:r>
              <a:rPr lang="en-US" altLang="zh-CN" dirty="0"/>
              <a:t> because </a:t>
            </a:r>
            <a:r>
              <a:rPr lang="en-US" altLang="zh-CN" b="1" i="1" dirty="0">
                <a:solidFill>
                  <a:srgbClr val="FF0000"/>
                </a:solidFill>
              </a:rPr>
              <a:t>it</a:t>
            </a:r>
            <a:r>
              <a:rPr lang="en-US" altLang="zh-CN" dirty="0"/>
              <a:t> was too wide”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93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8FF59-6EEB-4D44-A3C3-BBA36905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Self-Attention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FC3C1-2AC2-4BD8-9CAC-06E1CA61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D66A4B-4664-4CC5-9B4D-BACDCB56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ABF12F-4044-4391-9516-3CC385F0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7CCAA3-7795-4CA2-8C44-C680EA9D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8280826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75AC5-E489-4DCF-A3DE-33BC96E2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B0329-1C37-47E7-840E-BDDFD0CA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3C4F57-B35C-44B2-9C30-6AA0A75A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89EBE3-1179-4D6E-8354-71280067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A9291-34E0-40A4-B9A7-B9A61DD9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1757"/>
            <a:ext cx="4603987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7BCB-267E-4F02-B23D-5B7B14D3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A4EC43-7DEB-4A62-B597-AE3AEDBE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E0A598-AD45-4913-8B8E-F39067CC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9D8D47-C82B-4CAA-8C7C-90D59A17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CEBC5F-AE35-4761-8588-09422662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7403"/>
            <a:ext cx="6210619" cy="637572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EB1E8EB-98EC-46DE-AAEA-24403A4CC3F7}"/>
              </a:ext>
            </a:extLst>
          </p:cNvPr>
          <p:cNvCxnSpPr>
            <a:cxnSpLocks/>
          </p:cNvCxnSpPr>
          <p:nvPr/>
        </p:nvCxnSpPr>
        <p:spPr>
          <a:xfrm>
            <a:off x="4222244" y="4653136"/>
            <a:ext cx="0" cy="6480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987C44A-7327-45DA-AA6E-D1D5AAACE33E}"/>
              </a:ext>
            </a:extLst>
          </p:cNvPr>
          <p:cNvCxnSpPr>
            <a:cxnSpLocks/>
          </p:cNvCxnSpPr>
          <p:nvPr/>
        </p:nvCxnSpPr>
        <p:spPr>
          <a:xfrm>
            <a:off x="4436949" y="1916832"/>
            <a:ext cx="1935251" cy="2880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F7034E8F-B106-4266-8128-3F513F7F024F}"/>
              </a:ext>
            </a:extLst>
          </p:cNvPr>
          <p:cNvSpPr/>
          <p:nvPr/>
        </p:nvSpPr>
        <p:spPr>
          <a:xfrm>
            <a:off x="3502164" y="3246043"/>
            <a:ext cx="144016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0AEADBB-637A-4316-AD45-20D5E6DC8865}"/>
              </a:ext>
            </a:extLst>
          </p:cNvPr>
          <p:cNvSpPr/>
          <p:nvPr/>
        </p:nvSpPr>
        <p:spPr>
          <a:xfrm>
            <a:off x="5436096" y="3246043"/>
            <a:ext cx="144016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8D9CD5-85CD-4126-ACBD-4879577FA2BE}"/>
              </a:ext>
            </a:extLst>
          </p:cNvPr>
          <p:cNvCxnSpPr>
            <a:cxnSpLocks/>
          </p:cNvCxnSpPr>
          <p:nvPr/>
        </p:nvCxnSpPr>
        <p:spPr>
          <a:xfrm>
            <a:off x="6368624" y="4641479"/>
            <a:ext cx="0" cy="6480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CAEF90B-E9E1-4525-A75C-C153751302B5}"/>
              </a:ext>
            </a:extLst>
          </p:cNvPr>
          <p:cNvCxnSpPr>
            <a:cxnSpLocks/>
          </p:cNvCxnSpPr>
          <p:nvPr/>
        </p:nvCxnSpPr>
        <p:spPr>
          <a:xfrm>
            <a:off x="4222244" y="5517232"/>
            <a:ext cx="133732" cy="3219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77AF926-CBB1-4911-99D3-B72D48023C1E}"/>
              </a:ext>
            </a:extLst>
          </p:cNvPr>
          <p:cNvCxnSpPr>
            <a:cxnSpLocks/>
          </p:cNvCxnSpPr>
          <p:nvPr/>
        </p:nvCxnSpPr>
        <p:spPr>
          <a:xfrm flipH="1">
            <a:off x="4377720" y="5517232"/>
            <a:ext cx="1990904" cy="31781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011B994-CDC7-48F6-A270-26F9C31C897E}"/>
              </a:ext>
            </a:extLst>
          </p:cNvPr>
          <p:cNvGrpSpPr/>
          <p:nvPr/>
        </p:nvGrpSpPr>
        <p:grpSpPr>
          <a:xfrm>
            <a:off x="4222244" y="5790900"/>
            <a:ext cx="277738" cy="264325"/>
            <a:chOff x="4171625" y="5965613"/>
            <a:chExt cx="277738" cy="264325"/>
          </a:xfrm>
        </p:grpSpPr>
        <p:sp>
          <p:nvSpPr>
            <p:cNvPr id="22" name="加号 21">
              <a:extLst>
                <a:ext uri="{FF2B5EF4-FFF2-40B4-BE49-F238E27FC236}">
                  <a16:creationId xmlns:a16="http://schemas.microsoft.com/office/drawing/2014/main" id="{3330363D-9247-423F-BED2-D1FA7917CD9B}"/>
                </a:ext>
              </a:extLst>
            </p:cNvPr>
            <p:cNvSpPr/>
            <p:nvPr/>
          </p:nvSpPr>
          <p:spPr>
            <a:xfrm>
              <a:off x="4171625" y="5978918"/>
              <a:ext cx="277738" cy="251020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8575181-F469-4069-8A4F-50EE0B4D628F}"/>
                </a:ext>
              </a:extLst>
            </p:cNvPr>
            <p:cNvSpPr/>
            <p:nvPr/>
          </p:nvSpPr>
          <p:spPr>
            <a:xfrm>
              <a:off x="4184042" y="5965613"/>
              <a:ext cx="252904" cy="2643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1EF218D-463E-4048-9828-C3D62EB385E4}"/>
              </a:ext>
            </a:extLst>
          </p:cNvPr>
          <p:cNvCxnSpPr>
            <a:cxnSpLocks/>
          </p:cNvCxnSpPr>
          <p:nvPr/>
        </p:nvCxnSpPr>
        <p:spPr>
          <a:xfrm>
            <a:off x="4355976" y="6031875"/>
            <a:ext cx="0" cy="21678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D7284D4-FEF7-4245-A636-D2C0AAC93D2D}"/>
              </a:ext>
            </a:extLst>
          </p:cNvPr>
          <p:cNvCxnSpPr>
            <a:cxnSpLocks/>
          </p:cNvCxnSpPr>
          <p:nvPr/>
        </p:nvCxnSpPr>
        <p:spPr>
          <a:xfrm>
            <a:off x="4234661" y="1880828"/>
            <a:ext cx="0" cy="3240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0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6F7CF-1EA5-4DBC-9815-DF54B71B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Human Attention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76D77-1B22-4251-93AE-EC1EE640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Resource saving </a:t>
            </a:r>
          </a:p>
          <a:p>
            <a:pPr lvl="1"/>
            <a:r>
              <a:rPr lang="en-US" altLang="zh-CN" sz="2200" dirty="0"/>
              <a:t>Only need sensors where relevant bits are (e.g. fovea vs. peripheral vision) </a:t>
            </a:r>
          </a:p>
          <a:p>
            <a:pPr lvl="1"/>
            <a:r>
              <a:rPr lang="en-US" altLang="zh-CN" sz="2200" dirty="0"/>
              <a:t>Only compute relevant bits of information (e.g. fovea has many more ‘pixels’ than periphery)</a:t>
            </a:r>
            <a:endParaRPr lang="zh-CN" alt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52DBB-30AD-4D52-98CE-EA861AAD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96885"/>
            <a:ext cx="5359219" cy="28838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1ED371-EF67-487C-8D9F-FE0E7576B4B6}"/>
              </a:ext>
            </a:extLst>
          </p:cNvPr>
          <p:cNvSpPr/>
          <p:nvPr/>
        </p:nvSpPr>
        <p:spPr>
          <a:xfrm>
            <a:off x="3675395" y="3863181"/>
            <a:ext cx="5011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Attention in the Retina: Only a small portion of the image in the retina is carried in high resolution.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4EF57-90B4-4E10-8CCC-BA26CE22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7C149-EB2B-4535-9D9A-409A4780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26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27B368-5F49-4498-87E0-BF80DFEF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CBB538-793B-42C6-A6BB-D4D8E4F2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27546-FAA4-470A-84B5-B08AE9C2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212976"/>
            <a:ext cx="4654789" cy="2559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7A1C68-76F5-4DD3-A0AD-129AB8A3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265989"/>
            <a:ext cx="4597636" cy="8318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0C0F763-1605-4342-AF0D-1AB87474FAAF}"/>
              </a:ext>
            </a:extLst>
          </p:cNvPr>
          <p:cNvSpPr/>
          <p:nvPr/>
        </p:nvSpPr>
        <p:spPr>
          <a:xfrm>
            <a:off x="3275856" y="5085184"/>
            <a:ext cx="3446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/>
              <a:t>New representation for the values</a:t>
            </a:r>
            <a:endParaRPr lang="zh-CN" altLang="en-US" b="1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A1E697-3949-412C-95C0-C3F8468F05C8}"/>
              </a:ext>
            </a:extLst>
          </p:cNvPr>
          <p:cNvSpPr/>
          <p:nvPr/>
        </p:nvSpPr>
        <p:spPr>
          <a:xfrm>
            <a:off x="179512" y="2150895"/>
            <a:ext cx="2733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What happens if query=key</a:t>
            </a:r>
            <a:endParaRPr lang="zh-CN" altLang="en-US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F2006DA-CC21-4E13-A5A5-62B1D3039849}"/>
              </a:ext>
            </a:extLst>
          </p:cNvPr>
          <p:cNvSpPr/>
          <p:nvPr/>
        </p:nvSpPr>
        <p:spPr>
          <a:xfrm>
            <a:off x="3520456" y="3250828"/>
            <a:ext cx="1861332" cy="15407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7357C4-778B-40F9-B850-9FBBBB048B15}"/>
              </a:ext>
            </a:extLst>
          </p:cNvPr>
          <p:cNvSpPr/>
          <p:nvPr/>
        </p:nvSpPr>
        <p:spPr>
          <a:xfrm>
            <a:off x="1982227" y="2896823"/>
            <a:ext cx="2133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Pairwise similarity between items (kernel matrix)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9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49926-8B1A-4444-BA9D-D5C9D6C9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Multi-headed Attention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D04CA-8799-4432-94CB-0F45CB00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DA3A5C-BDA4-4094-B690-0845CF95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41953F-608E-4819-B85B-EA66962F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9F031-A825-48F8-B0C8-4AF2F336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8"/>
            <a:ext cx="8750510" cy="48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72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C798C-3398-45AC-A3F7-E13592BE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41D372-CC72-4F90-BC27-69F0FCE68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Attention is all you need. (Vaswani et. al 2017)</a:t>
            </a:r>
          </a:p>
          <a:p>
            <a:pPr lvl="1"/>
            <a:r>
              <a:rPr lang="en-US" altLang="zh-CN" sz="2000" dirty="0"/>
              <a:t>Since attention is great, why not use it for representation?</a:t>
            </a:r>
          </a:p>
          <a:p>
            <a:r>
              <a:rPr lang="en-US" altLang="zh-CN" sz="2400" dirty="0"/>
              <a:t>Component of Transformer</a:t>
            </a:r>
          </a:p>
          <a:p>
            <a:pPr lvl="1"/>
            <a:r>
              <a:rPr lang="en-US" altLang="zh-CN" sz="2000" dirty="0"/>
              <a:t>- Multi-Headed,  </a:t>
            </a:r>
            <a:r>
              <a:rPr lang="en-US" altLang="zh-CN" sz="2000" b="1" dirty="0"/>
              <a:t>Self-Attention </a:t>
            </a:r>
          </a:p>
          <a:p>
            <a:pPr lvl="1"/>
            <a:r>
              <a:rPr lang="en-US" altLang="zh-CN" sz="2000" dirty="0"/>
              <a:t>- Positional Encodings </a:t>
            </a:r>
          </a:p>
          <a:p>
            <a:pPr lvl="1"/>
            <a:r>
              <a:rPr lang="en-US" altLang="zh-CN" sz="2000" dirty="0"/>
              <a:t>- </a:t>
            </a:r>
            <a:r>
              <a:rPr lang="en-US" altLang="zh-CN" sz="2000" b="1" dirty="0"/>
              <a:t>Residual Connections</a:t>
            </a:r>
          </a:p>
          <a:p>
            <a:r>
              <a:rPr lang="en-US" altLang="zh-CN" sz="2400" dirty="0"/>
              <a:t>Intuitions of Transformer</a:t>
            </a:r>
          </a:p>
          <a:p>
            <a:pPr lvl="1"/>
            <a:r>
              <a:rPr lang="en-US" altLang="zh-CN" sz="2000" dirty="0"/>
              <a:t>We can </a:t>
            </a:r>
            <a:r>
              <a:rPr lang="en-US" altLang="zh-CN" sz="2000" b="1" dirty="0"/>
              <a:t>eliminate recurrence </a:t>
            </a:r>
            <a:r>
              <a:rPr lang="en-US" altLang="zh-CN" sz="2000" dirty="0"/>
              <a:t>altogether</a:t>
            </a:r>
          </a:p>
          <a:p>
            <a:pPr lvl="1"/>
            <a:r>
              <a:rPr lang="en-US" altLang="zh-CN" sz="2000" dirty="0"/>
              <a:t>In encoder-decoder model, the hidden state is recurrently </a:t>
            </a:r>
            <a:r>
              <a:rPr lang="en-US" altLang="zh-CN" sz="2000" dirty="0" err="1"/>
              <a:t>generatedW</a:t>
            </a:r>
            <a:r>
              <a:rPr lang="en-US" altLang="zh-CN" sz="2000" dirty="0"/>
              <a:t>, which leads to sequential translation (even with attention)</a:t>
            </a:r>
          </a:p>
          <a:p>
            <a:pPr lvl="1"/>
            <a:r>
              <a:rPr lang="en-US" altLang="zh-CN" sz="2000" dirty="0"/>
              <a:t>Now, each output prediction word is its own “prediction problem”</a:t>
            </a:r>
          </a:p>
          <a:p>
            <a:pPr lvl="2"/>
            <a:r>
              <a:rPr lang="en-US" altLang="zh-CN" sz="1600" dirty="0"/>
              <a:t>Things become all parallel</a:t>
            </a:r>
            <a:endParaRPr lang="zh-CN" altLang="en-US" sz="16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CF06F-839E-405C-86D0-792450A9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1E748-3979-4328-9ABD-D5F76B4E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A0EDA-0B2A-4C95-9EA1-F98D5F1F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Transformer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9395E-8179-4539-A81A-293416F5F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Self-attention in transformer: hidden states for all the words are updated in parallel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5AF243-81BF-49A1-8193-3111E60B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FF681-E76F-4FA6-94FB-C50BA166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86C6E-F617-47A2-A61D-61C41C12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77259"/>
            <a:ext cx="7220321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8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481D1-FC11-4701-A0C7-F50E69BB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Encoder in Transformer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34E0C-6E2D-4571-86B5-97C436EC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3CAEF7-B6CB-4F45-944A-6705450F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B62489-0821-4530-98B7-91A65A7F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A4726-8DD8-467F-8FD9-123BD893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53" y="1169977"/>
            <a:ext cx="7658494" cy="549938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2DEA28-C56C-4E05-AB59-D5B0DD960241}"/>
              </a:ext>
            </a:extLst>
          </p:cNvPr>
          <p:cNvSpPr/>
          <p:nvPr/>
        </p:nvSpPr>
        <p:spPr>
          <a:xfrm>
            <a:off x="395536" y="2088594"/>
            <a:ext cx="1244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Residual </a:t>
            </a:r>
          </a:p>
          <a:p>
            <a:r>
              <a:rPr lang="en-US" altLang="zh-CN" b="1" dirty="0"/>
              <a:t>connection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660295-CA9E-4653-BFE7-01F2305CD204}"/>
              </a:ext>
            </a:extLst>
          </p:cNvPr>
          <p:cNvSpPr/>
          <p:nvPr/>
        </p:nvSpPr>
        <p:spPr>
          <a:xfrm>
            <a:off x="395536" y="4147254"/>
            <a:ext cx="1244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Residual </a:t>
            </a:r>
          </a:p>
          <a:p>
            <a:r>
              <a:rPr lang="en-US" altLang="zh-CN" b="1" dirty="0"/>
              <a:t>connection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4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5E7A4-FDD0-49D1-8309-8C826147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0F20C-0A38-4719-B342-8D387C08F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54801A-903B-433F-B44B-00ED2CBF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05AE29-799E-46D2-97AC-BCF0830E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1B3760-CD02-4CC0-B758-FDDA34F7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5" y="682315"/>
            <a:ext cx="6572588" cy="60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19839-DE58-476A-9443-8ECCF4B2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Positional Encoding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DA737-7ADA-48B6-A5B7-BBDC6B65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RNN are location sensitive because they explicitly take into account the word </a:t>
            </a:r>
            <a:r>
              <a:rPr lang="en-US" altLang="zh-CN" sz="2400" dirty="0">
                <a:highlight>
                  <a:srgbClr val="FFFF00"/>
                </a:highlight>
              </a:rPr>
              <a:t>locations</a:t>
            </a:r>
            <a:r>
              <a:rPr lang="en-US" altLang="zh-CN" sz="2400" dirty="0"/>
              <a:t> in a sentence</a:t>
            </a:r>
          </a:p>
          <a:p>
            <a:pPr lvl="1"/>
            <a:r>
              <a:rPr lang="en-US" altLang="zh-CN" sz="2000" dirty="0"/>
              <a:t>They process the words in certain orders</a:t>
            </a:r>
          </a:p>
          <a:p>
            <a:r>
              <a:rPr lang="en-US" altLang="zh-CN" sz="2400" dirty="0"/>
              <a:t>Transformer doesn’t (everything happens in parallel) </a:t>
            </a:r>
          </a:p>
          <a:p>
            <a:pPr lvl="1"/>
            <a:r>
              <a:rPr lang="en-US" altLang="zh-CN" sz="2000" dirty="0"/>
              <a:t>So we have to include </a:t>
            </a:r>
            <a:r>
              <a:rPr lang="en-US" altLang="zh-CN" sz="2000" dirty="0">
                <a:highlight>
                  <a:srgbClr val="FFFF00"/>
                </a:highlight>
              </a:rPr>
              <a:t>“positional encoding”</a:t>
            </a:r>
          </a:p>
          <a:p>
            <a:pPr lvl="1"/>
            <a:r>
              <a:rPr lang="en-US" altLang="zh-CN" sz="2000" dirty="0"/>
              <a:t>inject some </a:t>
            </a:r>
            <a:r>
              <a:rPr lang="en-US" altLang="zh-CN" sz="2000" dirty="0">
                <a:highlight>
                  <a:srgbClr val="FFFF00"/>
                </a:highlight>
              </a:rPr>
              <a:t>temporal information </a:t>
            </a:r>
            <a:r>
              <a:rPr lang="en-US" altLang="zh-CN" sz="2000" dirty="0"/>
              <a:t>so that the model knows the relationships between words (distance &amp; word order is important) </a:t>
            </a: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CA5201-D66F-4B63-A3E9-1946F98B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502D0D-90F6-4C3E-AC24-BB8EFFD1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0C447B-9F27-4CFC-BC35-0A6C7F03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1" y="4310660"/>
            <a:ext cx="4573488" cy="2382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270806-E61B-4734-844B-D7AAD6BE1D73}"/>
              </a:ext>
            </a:extLst>
          </p:cNvPr>
          <p:cNvSpPr/>
          <p:nvPr/>
        </p:nvSpPr>
        <p:spPr>
          <a:xfrm>
            <a:off x="314799" y="5772902"/>
            <a:ext cx="4392488" cy="320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6FDCE8-1743-468E-A87A-3FDA26089183}"/>
              </a:ext>
            </a:extLst>
          </p:cNvPr>
          <p:cNvSpPr/>
          <p:nvPr/>
        </p:nvSpPr>
        <p:spPr>
          <a:xfrm>
            <a:off x="4733847" y="5160649"/>
            <a:ext cx="322043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Examples: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Sinusoid function (periodical)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Learned positions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49B6AF-0E9A-4302-BC6E-D15B0AB55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919" y="5772902"/>
            <a:ext cx="2711514" cy="5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7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122E-BA47-45A1-B690-0CB2D551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Encoder + Decoder in Transformer</a:t>
            </a:r>
            <a:endParaRPr lang="zh-CN" altLang="en-US" sz="3600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99870BF-1409-43CC-ABB0-A9E70ECF7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7965469" cy="4525963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35F720-402D-49FA-9495-31F444FD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898E93-86B9-4BB9-BBFF-EC2A017A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5C66365-BE2D-497D-9DD6-22948BF2D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4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71CDF-115B-415E-B989-3D75D428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flow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694354-EE29-4E5F-A8FB-63D71C077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98984"/>
            <a:ext cx="8229600" cy="452112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94A2E7-4BB6-4267-BA18-7DD60F52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9A0B4F-EFEB-40C5-BB8C-CC30C792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60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98BAA-9260-421F-8743-6E903ABA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681448A-A2A9-48CE-ADA8-38C1162D3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2617"/>
            <a:ext cx="8229600" cy="452112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4D9DD-0B6E-4316-AF22-6BA01105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82DC50-8B0D-4193-B122-29923445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B4857-4B1B-4AF6-AB63-573E8818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Attention Mechanism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7352EB-D278-4460-B2B9-55A447AD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Need to systematically focus on small parts of the image to find what one is looking for.</a:t>
            </a:r>
          </a:p>
          <a:p>
            <a:r>
              <a:rPr lang="en-US" altLang="zh-CN" sz="2400" dirty="0"/>
              <a:t>Biological organisms draw quick visual cues from whatever they are focusing on in order to identify where to next look to get what they want.</a:t>
            </a:r>
          </a:p>
          <a:p>
            <a:pPr lvl="1"/>
            <a:r>
              <a:rPr lang="en-US" altLang="zh-CN" sz="1800" dirty="0"/>
              <a:t> If we first focus on the </a:t>
            </a:r>
            <a:r>
              <a:rPr lang="en-US" altLang="zh-CN" sz="1800" b="1" dirty="0"/>
              <a:t>door knob </a:t>
            </a:r>
            <a:r>
              <a:rPr lang="en-US" altLang="zh-CN" sz="1800" dirty="0"/>
              <a:t>by chance, then we know from experience (i.e., our trained neurons tell us) to look to its </a:t>
            </a:r>
            <a:r>
              <a:rPr lang="en-US" altLang="zh-CN" sz="1800" b="1" dirty="0"/>
              <a:t>upper left or right to find the street number. </a:t>
            </a:r>
          </a:p>
          <a:p>
            <a:pPr lvl="1"/>
            <a:r>
              <a:rPr lang="en-US" altLang="zh-CN" sz="1800" dirty="0"/>
              <a:t>Attention can often be related to </a:t>
            </a:r>
            <a:r>
              <a:rPr lang="en-US" altLang="zh-CN" sz="1800" b="1" dirty="0"/>
              <a:t>sequential process</a:t>
            </a:r>
          </a:p>
          <a:p>
            <a:pPr lvl="1"/>
            <a:r>
              <a:rPr lang="en-US" altLang="zh-CN" sz="1800" dirty="0"/>
              <a:t>Attention is always related to memory</a:t>
            </a:r>
          </a:p>
          <a:p>
            <a:pPr lvl="2"/>
            <a:r>
              <a:rPr lang="en-US" altLang="zh-CN" sz="1400" dirty="0"/>
              <a:t>Memory provides a centralized (or sometimes decentralized) storage of potentially useful items for human/machine to attend</a:t>
            </a:r>
            <a:endParaRPr lang="zh-CN" altLang="en-US" sz="1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88F771-27EF-4405-9316-AFAFB2A8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1EB657-97F2-4718-85A9-2509B701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4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368EC-7ADD-46A7-A8B9-54EE915C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Summarization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4A0ED-3673-4699-8139-2B3E417EE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Attention is great</a:t>
            </a:r>
          </a:p>
          <a:p>
            <a:pPr lvl="1"/>
            <a:r>
              <a:rPr lang="en-US" altLang="zh-CN" sz="2400" dirty="0"/>
              <a:t>Focus on relevant part, improved performance</a:t>
            </a:r>
          </a:p>
          <a:p>
            <a:pPr lvl="1"/>
            <a:r>
              <a:rPr lang="en-US" altLang="zh-CN" sz="2400" b="1" dirty="0"/>
              <a:t>Long-term dependency</a:t>
            </a:r>
          </a:p>
          <a:p>
            <a:pPr lvl="1"/>
            <a:r>
              <a:rPr lang="en-US" altLang="zh-CN" sz="2400" dirty="0"/>
              <a:t>Interpretability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Self-attention</a:t>
            </a:r>
          </a:p>
          <a:p>
            <a:pPr lvl="1"/>
            <a:r>
              <a:rPr lang="en-US" altLang="zh-CN" sz="2400" dirty="0"/>
              <a:t>Computational complexity (when sequence length is </a:t>
            </a:r>
            <a:r>
              <a:rPr lang="en-US" altLang="zh-CN" sz="2400" b="1" dirty="0"/>
              <a:t>smaller </a:t>
            </a:r>
            <a:r>
              <a:rPr lang="en-US" altLang="zh-CN" sz="2400" dirty="0"/>
              <a:t>than representation dimension)</a:t>
            </a:r>
          </a:p>
          <a:p>
            <a:pPr lvl="1"/>
            <a:r>
              <a:rPr lang="en-US" altLang="zh-CN" sz="2400" dirty="0"/>
              <a:t>Parallelization 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4865DA-48CF-4849-AEED-92B6FE69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836A9-19CE-4140-BE74-4354F5B7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B1763-5781-460F-BCBB-F701FBDE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Prelude: A nonparametric Model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F983F-A60E-480F-A854-A9DD66EE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Watson </a:t>
            </a:r>
            <a:r>
              <a:rPr lang="en-US" altLang="zh-CN" dirty="0" err="1"/>
              <a:t>Nadaraya</a:t>
            </a:r>
            <a:r>
              <a:rPr lang="en-US" altLang="zh-CN" dirty="0"/>
              <a:t> Estimator (50 years ago)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43869-E4E6-4C57-94D6-E671C003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48880"/>
            <a:ext cx="5937555" cy="3860998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A308A-EC9E-45B1-B9FE-10DBFCDB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DA0102-E559-4BCB-8F9A-F771459C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F776D-037A-4979-B00E-81CF31A4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A687B-77E2-4128-BBF4-3DD88E17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Regression Problem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91E24-32EB-4B19-BE79-79F7BC92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6369377" cy="4102311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841F15-45D0-46DC-869B-E216E384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E18482-1D5F-4443-BFA0-EE284952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00E07-312F-4A76-933B-EB595BF3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03A79-D0FE-48BD-A101-9A973BF3C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32490-31B6-4B43-AA1A-29448EF1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00200"/>
            <a:ext cx="8776151" cy="2514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4A0AAF-3B67-4AB0-A940-D74AD289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437112"/>
            <a:ext cx="5581937" cy="1574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498C3D-DD72-44EF-8760-F433E566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246602"/>
            <a:ext cx="3232316" cy="1765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16F9AB-4BEE-406B-AC35-8CA7F06DBFD2}"/>
                  </a:ext>
                </a:extLst>
              </p:cNvPr>
              <p:cNvSpPr txBox="1"/>
              <p:nvPr/>
            </p:nvSpPr>
            <p:spPr>
              <a:xfrm>
                <a:off x="1907704" y="6178173"/>
                <a:ext cx="3958007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/>
                    </m:sSub>
                    <m:r>
                      <a:rPr lang="en-US" altLang="zh-CN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chemeClr val="accent3">
                        <a:lumMod val="75000"/>
                      </a:schemeClr>
                    </a:solidFill>
                  </a:rPr>
                  <a:t>: relatedness between x and </a:t>
                </a:r>
                <a:r>
                  <a:rPr lang="en-US" altLang="zh-CN" b="1" dirty="0" err="1">
                    <a:solidFill>
                      <a:schemeClr val="accent3">
                        <a:lumMod val="75000"/>
                      </a:schemeClr>
                    </a:solidFill>
                  </a:rPr>
                  <a:t>x_j</a:t>
                </a:r>
                <a:endParaRPr lang="zh-CN" altLang="en-US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16F9AB-4BEE-406B-AC35-8CA7F06DB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6178173"/>
                <a:ext cx="3958007" cy="303288"/>
              </a:xfrm>
              <a:prstGeom prst="rect">
                <a:avLst/>
              </a:prstGeom>
              <a:blipFill>
                <a:blip r:embed="rId5"/>
                <a:stretch>
                  <a:fillRect l="-1541" t="-24000" r="-2773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691F00-A6C1-41E3-B507-592A8F1B9DD2}"/>
                  </a:ext>
                </a:extLst>
              </p:cNvPr>
              <p:cNvSpPr/>
              <p:nvPr/>
            </p:nvSpPr>
            <p:spPr>
              <a:xfrm>
                <a:off x="6156176" y="2401143"/>
                <a:ext cx="8225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691F00-A6C1-41E3-B507-592A8F1B9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401143"/>
                <a:ext cx="822597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C1E4FCF-D41E-46C8-9F1F-DD79506063A9}"/>
              </a:ext>
            </a:extLst>
          </p:cNvPr>
          <p:cNvCxnSpPr/>
          <p:nvPr/>
        </p:nvCxnSpPr>
        <p:spPr>
          <a:xfrm>
            <a:off x="6444208" y="2708920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D9FA250-ADCE-433F-914C-F9D011890C86}"/>
              </a:ext>
            </a:extLst>
          </p:cNvPr>
          <p:cNvCxnSpPr>
            <a:cxnSpLocks/>
          </p:cNvCxnSpPr>
          <p:nvPr/>
        </p:nvCxnSpPr>
        <p:spPr>
          <a:xfrm>
            <a:off x="6804248" y="2708920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3EDB418-C225-46AD-B9E4-8B8443393037}"/>
                  </a:ext>
                </a:extLst>
              </p:cNvPr>
              <p:cNvSpPr/>
              <p:nvPr/>
            </p:nvSpPr>
            <p:spPr>
              <a:xfrm>
                <a:off x="6032909" y="3462459"/>
                <a:ext cx="816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3EDB418-C225-46AD-B9E4-8B8443393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09" y="3462459"/>
                <a:ext cx="816184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19C5DDC-AF9E-418E-8486-27721A96AB8D}"/>
              </a:ext>
            </a:extLst>
          </p:cNvPr>
          <p:cNvCxnSpPr>
            <a:cxnSpLocks/>
          </p:cNvCxnSpPr>
          <p:nvPr/>
        </p:nvCxnSpPr>
        <p:spPr>
          <a:xfrm>
            <a:off x="7956376" y="1921460"/>
            <a:ext cx="0" cy="78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8C9DC58-F425-4970-9B16-C3C6EC4FA875}"/>
                  </a:ext>
                </a:extLst>
              </p:cNvPr>
              <p:cNvSpPr/>
              <p:nvPr/>
            </p:nvSpPr>
            <p:spPr>
              <a:xfrm>
                <a:off x="7140192" y="1744537"/>
                <a:ext cx="816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8C9DC58-F425-4970-9B16-C3C6EC4FA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192" y="1744537"/>
                <a:ext cx="816184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FD82311-0B65-4F65-9AF3-048DFEA470EE}"/>
                  </a:ext>
                </a:extLst>
              </p:cNvPr>
              <p:cNvSpPr/>
              <p:nvPr/>
            </p:nvSpPr>
            <p:spPr>
              <a:xfrm>
                <a:off x="8185776" y="1700808"/>
                <a:ext cx="816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FD82311-0B65-4F65-9AF3-048DFEA47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776" y="1700808"/>
                <a:ext cx="816184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87169C4-9D51-46B9-BB54-E54BA8D1F649}"/>
                  </a:ext>
                </a:extLst>
              </p:cNvPr>
              <p:cNvSpPr/>
              <p:nvPr/>
            </p:nvSpPr>
            <p:spPr>
              <a:xfrm>
                <a:off x="7164288" y="3281260"/>
                <a:ext cx="8161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87169C4-9D51-46B9-BB54-E54BA8D1F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281260"/>
                <a:ext cx="816184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8F86FC33-AC99-4169-844E-3D2A0BDA6173}"/>
              </a:ext>
            </a:extLst>
          </p:cNvPr>
          <p:cNvSpPr/>
          <p:nvPr/>
        </p:nvSpPr>
        <p:spPr>
          <a:xfrm>
            <a:off x="6307165" y="2080987"/>
            <a:ext cx="1329275" cy="307777"/>
          </a:xfrm>
          <a:prstGeom prst="rect">
            <a:avLst/>
          </a:prstGeom>
          <a:ln>
            <a:solidFill>
              <a:srgbClr val="FB903F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dirty="0"/>
              <a:t>(key, value) pair</a:t>
            </a:r>
            <a:endParaRPr lang="zh-CN" altLang="en-US" sz="1400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6DA71A5-0039-441A-9015-0F4DF83CF260}"/>
              </a:ext>
            </a:extLst>
          </p:cNvPr>
          <p:cNvCxnSpPr>
            <a:cxnSpLocks/>
          </p:cNvCxnSpPr>
          <p:nvPr/>
        </p:nvCxnSpPr>
        <p:spPr>
          <a:xfrm>
            <a:off x="8185776" y="1854696"/>
            <a:ext cx="0" cy="854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C37FCC9-646B-4838-93ED-4832CB88848E}"/>
              </a:ext>
            </a:extLst>
          </p:cNvPr>
          <p:cNvCxnSpPr>
            <a:cxnSpLocks/>
          </p:cNvCxnSpPr>
          <p:nvPr/>
        </p:nvCxnSpPr>
        <p:spPr>
          <a:xfrm>
            <a:off x="7236296" y="2708920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页脚占位符 28">
            <a:extLst>
              <a:ext uri="{FF2B5EF4-FFF2-40B4-BE49-F238E27FC236}">
                <a16:creationId xmlns:a16="http://schemas.microsoft.com/office/drawing/2014/main" id="{531E6681-74B8-49D9-88C5-D92A7E6D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631CB639-C23A-4486-91CA-AF9FEF17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5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40196-F222-4B6E-9B39-D9786272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" y="1384176"/>
            <a:ext cx="8229600" cy="4525963"/>
          </a:xfrm>
        </p:spPr>
        <p:txBody>
          <a:bodyPr/>
          <a:lstStyle/>
          <a:p>
            <a:r>
              <a:rPr lang="en-US" altLang="zh-CN" dirty="0"/>
              <a:t>Weighing function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154F78-0F54-46B2-AFE4-372166E6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32856"/>
            <a:ext cx="7658494" cy="4057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B1A7B9-99CE-45A3-A802-94D8CF2F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12" y="4077072"/>
            <a:ext cx="2076557" cy="323867"/>
          </a:xfrm>
          <a:prstGeom prst="rect">
            <a:avLst/>
          </a:prstGeom>
        </p:spPr>
      </p:pic>
      <p:sp>
        <p:nvSpPr>
          <p:cNvPr id="7" name="星形: 五角 6">
            <a:extLst>
              <a:ext uri="{FF2B5EF4-FFF2-40B4-BE49-F238E27FC236}">
                <a16:creationId xmlns:a16="http://schemas.microsoft.com/office/drawing/2014/main" id="{D9783E8D-6D3F-4DD9-9932-18A49C81A4FD}"/>
              </a:ext>
            </a:extLst>
          </p:cNvPr>
          <p:cNvSpPr/>
          <p:nvPr/>
        </p:nvSpPr>
        <p:spPr>
          <a:xfrm>
            <a:off x="1619672" y="5516454"/>
            <a:ext cx="360040" cy="360040"/>
          </a:xfrm>
          <a:prstGeom prst="star5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五角 8">
            <a:extLst>
              <a:ext uri="{FF2B5EF4-FFF2-40B4-BE49-F238E27FC236}">
                <a16:creationId xmlns:a16="http://schemas.microsoft.com/office/drawing/2014/main" id="{ED5D08BD-E45C-441D-BA24-9CC758C1E445}"/>
              </a:ext>
            </a:extLst>
          </p:cNvPr>
          <p:cNvSpPr/>
          <p:nvPr/>
        </p:nvSpPr>
        <p:spPr>
          <a:xfrm>
            <a:off x="2339752" y="5516454"/>
            <a:ext cx="360040" cy="360040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2114EDBA-E6B6-434D-AABB-9D45D4D61F7F}"/>
              </a:ext>
            </a:extLst>
          </p:cNvPr>
          <p:cNvSpPr/>
          <p:nvPr/>
        </p:nvSpPr>
        <p:spPr>
          <a:xfrm>
            <a:off x="3131840" y="5506660"/>
            <a:ext cx="360040" cy="360040"/>
          </a:xfrm>
          <a:prstGeom prst="star5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97266E06-5DAE-4A48-9362-88D11AE4499B}"/>
              </a:ext>
            </a:extLst>
          </p:cNvPr>
          <p:cNvSpPr/>
          <p:nvPr/>
        </p:nvSpPr>
        <p:spPr>
          <a:xfrm>
            <a:off x="4427984" y="5516454"/>
            <a:ext cx="360040" cy="360040"/>
          </a:xfrm>
          <a:prstGeom prst="star5">
            <a:avLst/>
          </a:prstGeom>
          <a:solidFill>
            <a:srgbClr val="83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32A51FD5-1780-4034-BE8F-3371C37EF4ED}"/>
              </a:ext>
            </a:extLst>
          </p:cNvPr>
          <p:cNvSpPr/>
          <p:nvPr/>
        </p:nvSpPr>
        <p:spPr>
          <a:xfrm>
            <a:off x="4881391" y="5506660"/>
            <a:ext cx="360040" cy="360040"/>
          </a:xfrm>
          <a:prstGeom prst="star5">
            <a:avLst/>
          </a:prstGeom>
          <a:solidFill>
            <a:srgbClr val="C9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3BB6E86C-932A-4AD2-B63E-FAFEFD30C3E7}"/>
              </a:ext>
            </a:extLst>
          </p:cNvPr>
          <p:cNvSpPr/>
          <p:nvPr/>
        </p:nvSpPr>
        <p:spPr>
          <a:xfrm>
            <a:off x="3725329" y="5802127"/>
            <a:ext cx="237383" cy="21602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33F7F2-D6D4-44C7-8AF4-02B725E1BB88}"/>
                  </a:ext>
                </a:extLst>
              </p:cNvPr>
              <p:cNvSpPr/>
              <p:nvPr/>
            </p:nvSpPr>
            <p:spPr>
              <a:xfrm>
                <a:off x="830993" y="2317214"/>
                <a:ext cx="1112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7062A4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>
                        <a:solidFill>
                          <a:srgbClr val="7062A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7062A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7062A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7062A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7062A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7062A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7062A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7062A4"/>
                    </a:solidFill>
                  </a:rPr>
                  <a:t>: </a:t>
                </a:r>
                <a:endParaRPr lang="zh-CN" altLang="en-US" dirty="0">
                  <a:solidFill>
                    <a:srgbClr val="7062A4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33F7F2-D6D4-44C7-8AF4-02B725E1B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93" y="2317214"/>
                <a:ext cx="1112741" cy="369332"/>
              </a:xfrm>
              <a:prstGeom prst="rect">
                <a:avLst/>
              </a:prstGeom>
              <a:blipFill>
                <a:blip r:embed="rId4"/>
                <a:stretch>
                  <a:fillRect t="-8197" r="-382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04513D2-4468-4BD5-A288-B2DB7ADCA321}"/>
                  </a:ext>
                </a:extLst>
              </p:cNvPr>
              <p:cNvSpPr/>
              <p:nvPr/>
            </p:nvSpPr>
            <p:spPr>
              <a:xfrm>
                <a:off x="1584916" y="5223776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7062A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7062A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7062A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062A4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04513D2-4468-4BD5-A288-B2DB7ADCA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16" y="5223776"/>
                <a:ext cx="4811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0EC03D2-D1B2-4225-86E9-6C0B4309522B}"/>
                  </a:ext>
                </a:extLst>
              </p:cNvPr>
              <p:cNvSpPr/>
              <p:nvPr/>
            </p:nvSpPr>
            <p:spPr>
              <a:xfrm>
                <a:off x="2016002" y="2118572"/>
                <a:ext cx="1112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599344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>
                        <a:solidFill>
                          <a:srgbClr val="59934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59934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59934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59934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59934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59934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59934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599344"/>
                    </a:solidFill>
                  </a:rPr>
                  <a:t>: </a:t>
                </a:r>
                <a:endParaRPr lang="zh-CN" altLang="en-US" dirty="0">
                  <a:solidFill>
                    <a:srgbClr val="599344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0EC03D2-D1B2-4225-86E9-6C0B43095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02" y="2118572"/>
                <a:ext cx="1112741" cy="369332"/>
              </a:xfrm>
              <a:prstGeom prst="rect">
                <a:avLst/>
              </a:prstGeom>
              <a:blipFill>
                <a:blip r:embed="rId6"/>
                <a:stretch>
                  <a:fillRect t="-10000" r="-384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EF5685B-25D8-4528-AC14-A11620529CCC}"/>
                  </a:ext>
                </a:extLst>
              </p:cNvPr>
              <p:cNvSpPr/>
              <p:nvPr/>
            </p:nvSpPr>
            <p:spPr>
              <a:xfrm>
                <a:off x="2380573" y="5223776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599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59934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599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599344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EF5685B-25D8-4528-AC14-A11620529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73" y="5223776"/>
                <a:ext cx="4811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E84932F-E219-42B3-8709-CD06A9CC891C}"/>
                  </a:ext>
                </a:extLst>
              </p:cNvPr>
              <p:cNvSpPr/>
              <p:nvPr/>
            </p:nvSpPr>
            <p:spPr>
              <a:xfrm>
                <a:off x="2963418" y="2118572"/>
                <a:ext cx="1109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FB903F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>
                        <a:solidFill>
                          <a:srgbClr val="FB903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B903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B903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FB90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B903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B903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1" i="1">
                        <a:solidFill>
                          <a:srgbClr val="FB903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FB903F"/>
                    </a:solidFill>
                  </a:rPr>
                  <a:t>: </a:t>
                </a:r>
                <a:endParaRPr lang="zh-CN" altLang="en-US" dirty="0">
                  <a:solidFill>
                    <a:srgbClr val="FB903F"/>
                  </a:solidFill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E84932F-E219-42B3-8709-CD06A9CC8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18" y="2118572"/>
                <a:ext cx="1109535" cy="369332"/>
              </a:xfrm>
              <a:prstGeom prst="rect">
                <a:avLst/>
              </a:prstGeom>
              <a:blipFill>
                <a:blip r:embed="rId8"/>
                <a:stretch>
                  <a:fillRect t="-10000" r="-384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C74CF4A-EFB4-4C0D-8217-ED7D3BD7A862}"/>
                  </a:ext>
                </a:extLst>
              </p:cNvPr>
              <p:cNvSpPr/>
              <p:nvPr/>
            </p:nvSpPr>
            <p:spPr>
              <a:xfrm>
                <a:off x="3116777" y="5223776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B90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B903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B903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B903F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C74CF4A-EFB4-4C0D-8217-ED7D3BD7A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777" y="5223776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D4D6E1D-4AAD-431B-ABDC-F79FADDBDD43}"/>
                  </a:ext>
                </a:extLst>
              </p:cNvPr>
              <p:cNvSpPr/>
              <p:nvPr/>
            </p:nvSpPr>
            <p:spPr>
              <a:xfrm>
                <a:off x="4114129" y="2106650"/>
                <a:ext cx="1109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7C524C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>
                        <a:solidFill>
                          <a:srgbClr val="7C524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7C524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7C524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7C524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7C524C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7C524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1" i="1">
                        <a:solidFill>
                          <a:srgbClr val="7C524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7C524C"/>
                    </a:solidFill>
                  </a:rPr>
                  <a:t>: </a:t>
                </a:r>
                <a:endParaRPr lang="zh-CN" altLang="en-US" dirty="0">
                  <a:solidFill>
                    <a:srgbClr val="7C524C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D4D6E1D-4AAD-431B-ABDC-F79FADDBD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29" y="2106650"/>
                <a:ext cx="1109535" cy="369332"/>
              </a:xfrm>
              <a:prstGeom prst="rect">
                <a:avLst/>
              </a:prstGeom>
              <a:blipFill>
                <a:blip r:embed="rId10"/>
                <a:stretch>
                  <a:fillRect t="-10000" r="-329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0A8CD82-0EE4-45E2-9115-F16C12A0FA71}"/>
                  </a:ext>
                </a:extLst>
              </p:cNvPr>
              <p:cNvSpPr/>
              <p:nvPr/>
            </p:nvSpPr>
            <p:spPr>
              <a:xfrm>
                <a:off x="4399132" y="5226135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7C52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7C524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7C524C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7C524C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0A8CD82-0EE4-45E2-9115-F16C12A0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32" y="5226135"/>
                <a:ext cx="48115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E649BA-0E70-4DC9-88AF-AF396011A8D7}"/>
                  </a:ext>
                </a:extLst>
              </p:cNvPr>
              <p:cNvSpPr/>
              <p:nvPr/>
            </p:nvSpPr>
            <p:spPr>
              <a:xfrm>
                <a:off x="5413579" y="3277825"/>
                <a:ext cx="1112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C93534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>
                        <a:solidFill>
                          <a:srgbClr val="C9353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C9353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C9353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935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9353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93534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b="1" i="1">
                        <a:solidFill>
                          <a:srgbClr val="C9353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C93534"/>
                    </a:solidFill>
                  </a:rPr>
                  <a:t>: </a:t>
                </a:r>
                <a:endParaRPr lang="zh-CN" altLang="en-US" dirty="0">
                  <a:solidFill>
                    <a:srgbClr val="C93534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1E649BA-0E70-4DC9-88AF-AF396011A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79" y="3277825"/>
                <a:ext cx="1112741" cy="369332"/>
              </a:xfrm>
              <a:prstGeom prst="rect">
                <a:avLst/>
              </a:prstGeom>
              <a:blipFill>
                <a:blip r:embed="rId12"/>
                <a:stretch>
                  <a:fillRect t="-10000" r="-382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8B554CA-D7BB-4DAA-95A4-AA1F5593148B}"/>
                  </a:ext>
                </a:extLst>
              </p:cNvPr>
              <p:cNvSpPr/>
              <p:nvPr/>
            </p:nvSpPr>
            <p:spPr>
              <a:xfrm>
                <a:off x="4880289" y="5213982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C935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C93534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C93534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C93534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8B554CA-D7BB-4DAA-95A4-AA1F55931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289" y="5213982"/>
                <a:ext cx="48115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B2ACAB5-E413-405C-9238-00E77C845AFC}"/>
              </a:ext>
            </a:extLst>
          </p:cNvPr>
          <p:cNvCxnSpPr/>
          <p:nvPr/>
        </p:nvCxnSpPr>
        <p:spPr>
          <a:xfrm flipV="1">
            <a:off x="3844020" y="1996104"/>
            <a:ext cx="0" cy="3781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2F1401-39AC-459C-BB72-DC9B148FF078}"/>
                  </a:ext>
                </a:extLst>
              </p:cNvPr>
              <p:cNvSpPr/>
              <p:nvPr/>
            </p:nvSpPr>
            <p:spPr>
              <a:xfrm>
                <a:off x="3597934" y="6038838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C2F1401-39AC-459C-BB72-DC9B148FF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34" y="6038838"/>
                <a:ext cx="43152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F73C2A3A-9AC7-4A92-B12E-94E15CAE405C}"/>
              </a:ext>
            </a:extLst>
          </p:cNvPr>
          <p:cNvGrpSpPr/>
          <p:nvPr/>
        </p:nvGrpSpPr>
        <p:grpSpPr>
          <a:xfrm>
            <a:off x="6460983" y="4751851"/>
            <a:ext cx="2463927" cy="730288"/>
            <a:chOff x="6783455" y="4894178"/>
            <a:chExt cx="2463927" cy="73028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9514B5F-72FB-4255-9707-525EA164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83455" y="4894178"/>
              <a:ext cx="1536779" cy="73028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01BED47-15C7-4070-AEAF-0BC9DA2C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20234" y="4941168"/>
              <a:ext cx="927148" cy="355618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516A328-4F33-42FF-A804-B75FF31A8229}"/>
              </a:ext>
            </a:extLst>
          </p:cNvPr>
          <p:cNvSpPr/>
          <p:nvPr/>
        </p:nvSpPr>
        <p:spPr>
          <a:xfrm>
            <a:off x="6677284" y="5463719"/>
            <a:ext cx="2492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Is there a problem here?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885335-A145-444A-9001-09C058519D3A}"/>
              </a:ext>
            </a:extLst>
          </p:cNvPr>
          <p:cNvSpPr/>
          <p:nvPr/>
        </p:nvSpPr>
        <p:spPr>
          <a:xfrm>
            <a:off x="4114129" y="6229906"/>
            <a:ext cx="5024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B903F"/>
                </a:highlight>
              </a:rPr>
              <a:t>The magnitude of f(x)’s will be a little out-of-control</a:t>
            </a:r>
            <a:endParaRPr lang="zh-CN" altLang="en-US" dirty="0">
              <a:highlight>
                <a:srgbClr val="FB903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457EC57-63F2-4544-845D-E11C7F597501}"/>
                  </a:ext>
                </a:extLst>
              </p:cNvPr>
              <p:cNvSpPr txBox="1"/>
              <p:nvPr/>
            </p:nvSpPr>
            <p:spPr>
              <a:xfrm>
                <a:off x="5116810" y="994526"/>
                <a:ext cx="1633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∗|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457EC57-63F2-4544-845D-E11C7F597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10" y="994526"/>
                <a:ext cx="1633076" cy="276999"/>
              </a:xfrm>
              <a:prstGeom prst="rect">
                <a:avLst/>
              </a:prstGeom>
              <a:blipFill>
                <a:blip r:embed="rId17"/>
                <a:stretch>
                  <a:fillRect t="-2174" r="-485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796B49FE-D5A5-48A8-A023-BCEF8AD17839}"/>
              </a:ext>
            </a:extLst>
          </p:cNvPr>
          <p:cNvGrpSpPr/>
          <p:nvPr/>
        </p:nvGrpSpPr>
        <p:grpSpPr>
          <a:xfrm>
            <a:off x="4878782" y="188262"/>
            <a:ext cx="2463927" cy="730288"/>
            <a:chOff x="6783455" y="4894178"/>
            <a:chExt cx="2463927" cy="730288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42C4D93-876F-4243-B1ED-74F012A19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83455" y="4894178"/>
              <a:ext cx="1536779" cy="73028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02B08D6-2F9C-4B45-B86F-E4591E6F2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20234" y="4941168"/>
              <a:ext cx="927148" cy="355618"/>
            </a:xfrm>
            <a:prstGeom prst="rect">
              <a:avLst/>
            </a:prstGeom>
          </p:spPr>
        </p:pic>
      </p:grpSp>
      <p:sp>
        <p:nvSpPr>
          <p:cNvPr id="38" name="页脚占位符 37">
            <a:extLst>
              <a:ext uri="{FF2B5EF4-FFF2-40B4-BE49-F238E27FC236}">
                <a16:creationId xmlns:a16="http://schemas.microsoft.com/office/drawing/2014/main" id="{D847058D-EE37-4738-B0EF-0A742C7B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BBD76F84-FAC2-4807-A7F1-1A7B38DD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72098</TotalTime>
  <Words>1470</Words>
  <Application>Microsoft Office PowerPoint</Application>
  <PresentationFormat>On-screen Show (4:3)</PresentationFormat>
  <Paragraphs>339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Human Visual System</vt:lpstr>
      <vt:lpstr>Human Attention</vt:lpstr>
      <vt:lpstr>Attention Mechanism</vt:lpstr>
      <vt:lpstr>Prelude: A nonparametric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good about NW-Regressor</vt:lpstr>
      <vt:lpstr>PowerPoint Presentation</vt:lpstr>
      <vt:lpstr>PowerPoint Presentation</vt:lpstr>
      <vt:lpstr>Attention function</vt:lpstr>
      <vt:lpstr>Attention in Seq2seq models</vt:lpstr>
      <vt:lpstr>Learning to Pay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Proximity Measures in Attention</vt:lpstr>
      <vt:lpstr>PowerPoint Presentation</vt:lpstr>
      <vt:lpstr>Attention Pooling</vt:lpstr>
      <vt:lpstr>Iterative Attention (Pooling)</vt:lpstr>
      <vt:lpstr>PowerPoint Presentation</vt:lpstr>
      <vt:lpstr>Visual Question Answering</vt:lpstr>
      <vt:lpstr>Memory</vt:lpstr>
      <vt:lpstr>Human Memory</vt:lpstr>
      <vt:lpstr>End-to-End Memory Network</vt:lpstr>
      <vt:lpstr>PowerPoint Presentation</vt:lpstr>
      <vt:lpstr>Self-Attention</vt:lpstr>
      <vt:lpstr>Self-Attention</vt:lpstr>
      <vt:lpstr>PowerPoint Presentation</vt:lpstr>
      <vt:lpstr>PowerPoint Presentation</vt:lpstr>
      <vt:lpstr>PowerPoint Presentation</vt:lpstr>
      <vt:lpstr>Multi-headed Attention</vt:lpstr>
      <vt:lpstr>Transformer</vt:lpstr>
      <vt:lpstr>Transformer</vt:lpstr>
      <vt:lpstr>Encoder in Transformer</vt:lpstr>
      <vt:lpstr>PowerPoint Presentation</vt:lpstr>
      <vt:lpstr>Positional Encoding</vt:lpstr>
      <vt:lpstr>Encoder + Decoder in Transformer</vt:lpstr>
      <vt:lpstr>Transformer flow</vt:lpstr>
      <vt:lpstr>PowerPoint Presentation</vt:lpstr>
      <vt:lpstr>Summarization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Nguyen</cp:lastModifiedBy>
  <cp:revision>3902</cp:revision>
  <dcterms:created xsi:type="dcterms:W3CDTF">2011-11-14T01:04:32Z</dcterms:created>
  <dcterms:modified xsi:type="dcterms:W3CDTF">2021-04-01T00:52:05Z</dcterms:modified>
</cp:coreProperties>
</file>